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CC"/>
    <a:srgbClr val="FFCC00"/>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660"/>
  </p:normalViewPr>
  <p:slideViewPr>
    <p:cSldViewPr>
      <p:cViewPr>
        <p:scale>
          <a:sx n="55" d="100"/>
          <a:sy n="55" d="100"/>
        </p:scale>
        <p:origin x="-52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EC75F-D88E-4CDA-95E6-B5A6EDC943D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207805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EC75F-D88E-4CDA-95E6-B5A6EDC943D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33999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EC75F-D88E-4CDA-95E6-B5A6EDC943D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60801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EC75F-D88E-4CDA-95E6-B5A6EDC943D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339772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EC75F-D88E-4CDA-95E6-B5A6EDC943D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350047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EC75F-D88E-4CDA-95E6-B5A6EDC943D5}"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89080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EC75F-D88E-4CDA-95E6-B5A6EDC943D5}"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149656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EC75F-D88E-4CDA-95E6-B5A6EDC943D5}"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232884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EC75F-D88E-4CDA-95E6-B5A6EDC943D5}"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108570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EC75F-D88E-4CDA-95E6-B5A6EDC943D5}"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267227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EC75F-D88E-4CDA-95E6-B5A6EDC943D5}"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7381-3001-4DB2-90C6-F06B42952731}" type="slidenum">
              <a:rPr lang="en-US" smtClean="0"/>
              <a:t>‹Nº›</a:t>
            </a:fld>
            <a:endParaRPr lang="en-US"/>
          </a:p>
        </p:txBody>
      </p:sp>
    </p:spTree>
    <p:extLst>
      <p:ext uri="{BB962C8B-B14F-4D97-AF65-F5344CB8AC3E}">
        <p14:creationId xmlns:p14="http://schemas.microsoft.com/office/powerpoint/2010/main" val="5167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EC75F-D88E-4CDA-95E6-B5A6EDC943D5}" type="datetimeFigureOut">
              <a:rPr lang="en-US" smtClean="0"/>
              <a:t>10/9/2018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E7381-3001-4DB2-90C6-F06B42952731}" type="slidenum">
              <a:rPr lang="en-US" smtClean="0"/>
              <a:t>‹Nº›</a:t>
            </a:fld>
            <a:endParaRPr lang="en-US"/>
          </a:p>
        </p:txBody>
      </p:sp>
    </p:spTree>
    <p:extLst>
      <p:ext uri="{BB962C8B-B14F-4D97-AF65-F5344CB8AC3E}">
        <p14:creationId xmlns:p14="http://schemas.microsoft.com/office/powerpoint/2010/main" val="234829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600451"/>
          </a:xfrm>
          <a:solidFill>
            <a:srgbClr val="FFC000"/>
          </a:solidFill>
        </p:spPr>
        <p:txBody>
          <a:bodyPr>
            <a:normAutofit/>
          </a:bodyPr>
          <a:lstStyle/>
          <a:p>
            <a:r>
              <a:rPr lang="en-US" sz="6000" b="1" dirty="0" smtClean="0">
                <a:latin typeface="Agency FB" pitchFamily="34" charset="0"/>
              </a:rPr>
              <a:t>COOPERATIVE LEARNING</a:t>
            </a:r>
            <a:endParaRPr lang="en-US" sz="6000" b="1" dirty="0">
              <a:latin typeface="Agency FB" pitchFamily="34" charset="0"/>
            </a:endParaRPr>
          </a:p>
        </p:txBody>
      </p:sp>
      <p:sp>
        <p:nvSpPr>
          <p:cNvPr id="3" name="Subtitle 2"/>
          <p:cNvSpPr>
            <a:spLocks noGrp="1"/>
          </p:cNvSpPr>
          <p:nvPr>
            <p:ph type="subTitle" idx="1"/>
          </p:nvPr>
        </p:nvSpPr>
        <p:spPr>
          <a:xfrm>
            <a:off x="0" y="3581400"/>
            <a:ext cx="9067800" cy="3276600"/>
          </a:xfrm>
          <a:solidFill>
            <a:srgbClr val="00B050"/>
          </a:solidFill>
        </p:spPr>
        <p:txBody>
          <a:bodyPr/>
          <a:lstStyle/>
          <a:p>
            <a:endParaRPr lang="en-US" dirty="0" smtClean="0">
              <a:latin typeface="Algerian" pitchFamily="82" charset="0"/>
            </a:endParaRPr>
          </a:p>
          <a:p>
            <a:r>
              <a:rPr lang="en-US" sz="4000" b="1" dirty="0" smtClean="0">
                <a:solidFill>
                  <a:schemeClr val="bg1">
                    <a:lumMod val="95000"/>
                  </a:schemeClr>
                </a:solidFill>
                <a:latin typeface="Algerian" pitchFamily="82" charset="0"/>
              </a:rPr>
              <a:t>A SUCCESSFUL TEACHING STRATEGY</a:t>
            </a:r>
            <a:endParaRPr lang="en-US" sz="4000" b="1" dirty="0">
              <a:solidFill>
                <a:schemeClr val="bg1">
                  <a:lumMod val="95000"/>
                </a:schemeClr>
              </a:solidFill>
              <a:latin typeface="Algerian" pitchFamily="82" charset="0"/>
            </a:endParaRPr>
          </a:p>
        </p:txBody>
      </p:sp>
    </p:spTree>
    <p:extLst>
      <p:ext uri="{BB962C8B-B14F-4D97-AF65-F5344CB8AC3E}">
        <p14:creationId xmlns:p14="http://schemas.microsoft.com/office/powerpoint/2010/main" val="401198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blipFill>
            <a:blip r:embed="rId2"/>
            <a:tile tx="0" ty="0" sx="100000" sy="100000" flip="none" algn="tl"/>
          </a:blipFill>
        </p:spPr>
        <p:txBody>
          <a:bodyPr>
            <a:normAutofit fontScale="90000"/>
          </a:bodyPr>
          <a:lstStyle/>
          <a:p>
            <a:r>
              <a:rPr lang="en-US" dirty="0" smtClean="0">
                <a:latin typeface="Broadway" pitchFamily="82" charset="0"/>
              </a:rPr>
              <a:t>Participation in an interaction…</a:t>
            </a:r>
            <a:endParaRPr lang="en-US" dirty="0">
              <a:latin typeface="Broadway" pitchFamily="82" charset="0"/>
            </a:endParaRPr>
          </a:p>
        </p:txBody>
      </p:sp>
      <p:sp>
        <p:nvSpPr>
          <p:cNvPr id="3" name="Content Placeholder 2"/>
          <p:cNvSpPr>
            <a:spLocks noGrp="1"/>
          </p:cNvSpPr>
          <p:nvPr>
            <p:ph idx="1"/>
          </p:nvPr>
        </p:nvSpPr>
        <p:spPr>
          <a:xfrm>
            <a:off x="0" y="1447800"/>
            <a:ext cx="9144000" cy="5410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txBody>
          <a:bodyPr/>
          <a:lstStyle/>
          <a:p>
            <a:pPr marL="0" indent="0" algn="ctr">
              <a:buNone/>
            </a:pPr>
            <a:endParaRPr lang="en-US" dirty="0" smtClean="0">
              <a:latin typeface="Agency FB" pitchFamily="34" charset="0"/>
            </a:endParaRPr>
          </a:p>
          <a:p>
            <a:pPr marL="0" indent="0" algn="ctr">
              <a:buNone/>
            </a:pPr>
            <a:r>
              <a:rPr lang="en-US" sz="4000" b="1" dirty="0" smtClean="0">
                <a:solidFill>
                  <a:schemeClr val="accent3">
                    <a:lumMod val="40000"/>
                    <a:lumOff val="60000"/>
                  </a:schemeClr>
                </a:solidFill>
                <a:latin typeface="Agency FB" pitchFamily="34" charset="0"/>
              </a:rPr>
              <a:t>It is influenced by:</a:t>
            </a:r>
          </a:p>
          <a:p>
            <a:pPr algn="ctr">
              <a:buFont typeface="Wingdings" pitchFamily="2" charset="2"/>
              <a:buChar char="v"/>
            </a:pPr>
            <a:r>
              <a:rPr lang="en-US" sz="4000" b="1" dirty="0" smtClean="0">
                <a:solidFill>
                  <a:schemeClr val="accent3">
                    <a:lumMod val="40000"/>
                    <a:lumOff val="60000"/>
                  </a:schemeClr>
                </a:solidFill>
                <a:latin typeface="Agency FB" pitchFamily="34" charset="0"/>
              </a:rPr>
              <a:t>Organizational aspects</a:t>
            </a:r>
          </a:p>
          <a:p>
            <a:pPr algn="ctr">
              <a:buFont typeface="Wingdings" pitchFamily="2" charset="2"/>
              <a:buChar char="v"/>
            </a:pPr>
            <a:r>
              <a:rPr lang="en-US" sz="4000" b="1" dirty="0" smtClean="0">
                <a:solidFill>
                  <a:schemeClr val="accent3">
                    <a:lumMod val="40000"/>
                    <a:lumOff val="60000"/>
                  </a:schemeClr>
                </a:solidFill>
                <a:latin typeface="Agency FB" pitchFamily="34" charset="0"/>
              </a:rPr>
              <a:t>The content</a:t>
            </a:r>
          </a:p>
          <a:p>
            <a:pPr algn="ctr">
              <a:buFont typeface="Wingdings" pitchFamily="2" charset="2"/>
              <a:buChar char="v"/>
            </a:pPr>
            <a:r>
              <a:rPr lang="en-US" sz="4000" b="1" dirty="0" smtClean="0">
                <a:solidFill>
                  <a:schemeClr val="accent3">
                    <a:lumMod val="40000"/>
                    <a:lumOff val="60000"/>
                  </a:schemeClr>
                </a:solidFill>
                <a:latin typeface="Agency FB" pitchFamily="34" charset="0"/>
              </a:rPr>
              <a:t>The participants </a:t>
            </a:r>
            <a:endParaRPr lang="en-US" sz="4000" b="1" dirty="0">
              <a:solidFill>
                <a:schemeClr val="accent3">
                  <a:lumMod val="40000"/>
                  <a:lumOff val="60000"/>
                </a:schemeClr>
              </a:solidFill>
              <a:latin typeface="Agency FB" pitchFamily="34" charset="0"/>
            </a:endParaRPr>
          </a:p>
        </p:txBody>
      </p:sp>
    </p:spTree>
    <p:extLst>
      <p:ext uri="{BB962C8B-B14F-4D97-AF65-F5344CB8AC3E}">
        <p14:creationId xmlns:p14="http://schemas.microsoft.com/office/powerpoint/2010/main" val="128185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ln w="57150">
            <a:solidFill>
              <a:schemeClr val="accent3">
                <a:lumMod val="75000"/>
              </a:schemeClr>
            </a:solidFill>
          </a:ln>
          <a:effectLst>
            <a:reflection blurRad="6350" stA="50000" endA="300" endPos="55500" dist="101600" dir="5400000" sy="-100000" algn="bl" rotWithShape="0"/>
          </a:effectLst>
        </p:spPr>
        <p:txBody>
          <a:bodyPr/>
          <a:lstStyle/>
          <a:p>
            <a:r>
              <a:rPr lang="en-US" dirty="0" smtClean="0">
                <a:latin typeface="Algerian" pitchFamily="82" charset="0"/>
              </a:rPr>
              <a:t>ORGANIZATION</a:t>
            </a:r>
            <a:endParaRPr lang="en-US" dirty="0">
              <a:latin typeface="Algerian" pitchFamily="82" charset="0"/>
            </a:endParaRPr>
          </a:p>
        </p:txBody>
      </p:sp>
      <p:sp>
        <p:nvSpPr>
          <p:cNvPr id="3" name="Content Placeholder 2"/>
          <p:cNvSpPr>
            <a:spLocks noGrp="1"/>
          </p:cNvSpPr>
          <p:nvPr>
            <p:ph idx="1"/>
          </p:nvPr>
        </p:nvSpPr>
        <p:spPr>
          <a:xfrm>
            <a:off x="0" y="1447800"/>
            <a:ext cx="9144000" cy="5334000"/>
          </a:xfrm>
          <a:blipFill>
            <a:blip r:embed="rId2"/>
            <a:tile tx="0" ty="0" sx="100000" sy="100000" flip="none" algn="tl"/>
          </a:blipFill>
        </p:spPr>
        <p:txBody>
          <a:bodyPr/>
          <a:lstStyle/>
          <a:p>
            <a:pPr marL="0" indent="0" algn="ctr">
              <a:buNone/>
            </a:pPr>
            <a:endParaRPr lang="en-US" sz="4000" dirty="0" smtClean="0">
              <a:latin typeface="Arial Narrow" pitchFamily="34" charset="0"/>
            </a:endParaRPr>
          </a:p>
          <a:p>
            <a:pPr marL="0" indent="0" algn="ctr">
              <a:buNone/>
            </a:pPr>
            <a:r>
              <a:rPr lang="en-US" sz="4000" dirty="0" smtClean="0">
                <a:latin typeface="Arial Narrow" pitchFamily="34" charset="0"/>
              </a:rPr>
              <a:t>REFERS TO HOW THE GROUPS </a:t>
            </a:r>
          </a:p>
          <a:p>
            <a:pPr marL="0" indent="0" algn="ctr">
              <a:buNone/>
            </a:pPr>
            <a:r>
              <a:rPr lang="en-US" sz="4000" dirty="0" smtClean="0">
                <a:latin typeface="Arial Narrow" pitchFamily="34" charset="0"/>
              </a:rPr>
              <a:t>ARE COMPOSED, </a:t>
            </a:r>
          </a:p>
          <a:p>
            <a:pPr marL="0" indent="0" algn="ctr">
              <a:buNone/>
            </a:pPr>
            <a:r>
              <a:rPr lang="en-US" sz="4000" dirty="0" smtClean="0">
                <a:latin typeface="Arial Narrow" pitchFamily="34" charset="0"/>
              </a:rPr>
              <a:t>HOW THE CLASSROOM OR FURNITURE IS ARRANGED, </a:t>
            </a:r>
          </a:p>
          <a:p>
            <a:pPr marL="0" indent="0" algn="ctr">
              <a:buNone/>
            </a:pPr>
            <a:r>
              <a:rPr lang="en-US" sz="4000" dirty="0" smtClean="0">
                <a:latin typeface="Arial Narrow" pitchFamily="34" charset="0"/>
              </a:rPr>
              <a:t>AND HOW THE TASKS AND RESPONSIBILITIES ARE ASSIGNED.</a:t>
            </a:r>
            <a:endParaRPr lang="en-US" sz="4000" dirty="0">
              <a:latin typeface="Arial Narrow" pitchFamily="34" charset="0"/>
            </a:endParaRPr>
          </a:p>
        </p:txBody>
      </p:sp>
    </p:spTree>
    <p:extLst>
      <p:ext uri="{BB962C8B-B14F-4D97-AF65-F5344CB8AC3E}">
        <p14:creationId xmlns:p14="http://schemas.microsoft.com/office/powerpoint/2010/main" val="2401448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76200">
            <a:solidFill>
              <a:schemeClr val="accent3">
                <a:lumMod val="75000"/>
              </a:schemeClr>
            </a:solidFill>
          </a:ln>
        </p:spPr>
        <p:txBody>
          <a:bodyPr/>
          <a:lstStyle/>
          <a:p>
            <a:r>
              <a:rPr lang="en-US" dirty="0" smtClean="0">
                <a:latin typeface="Algerian" pitchFamily="82" charset="0"/>
              </a:rPr>
              <a:t>content</a:t>
            </a:r>
            <a:endParaRPr lang="en-US" dirty="0">
              <a:latin typeface="Algerian" pitchFamily="82" charset="0"/>
            </a:endParaRPr>
          </a:p>
        </p:txBody>
      </p:sp>
      <p:sp>
        <p:nvSpPr>
          <p:cNvPr id="3" name="Content Placeholder 2"/>
          <p:cNvSpPr>
            <a:spLocks noGrp="1"/>
          </p:cNvSpPr>
          <p:nvPr>
            <p:ph idx="1"/>
          </p:nvPr>
        </p:nvSpPr>
        <p:spPr>
          <a:xfrm>
            <a:off x="0" y="1447800"/>
            <a:ext cx="9144000" cy="5410200"/>
          </a:xfrm>
          <a:solidFill>
            <a:srgbClr val="92D050"/>
          </a:solidFill>
          <a:ln w="76200">
            <a:solidFill>
              <a:srgbClr val="FFFF00"/>
            </a:solidFill>
          </a:ln>
        </p:spPr>
        <p:txBody>
          <a:bodyPr>
            <a:normAutofit/>
          </a:bodyPr>
          <a:lstStyle/>
          <a:p>
            <a:pPr marL="0" indent="0" algn="ctr">
              <a:buNone/>
            </a:pPr>
            <a:r>
              <a:rPr lang="en-US" sz="3600" dirty="0" smtClean="0">
                <a:latin typeface="Arial Narrow" pitchFamily="34" charset="0"/>
              </a:rPr>
              <a:t>REFERS TO THE SUBJECT MATTER</a:t>
            </a:r>
          </a:p>
          <a:p>
            <a:pPr marL="0" indent="0" algn="ctr">
              <a:buNone/>
            </a:pPr>
            <a:r>
              <a:rPr lang="en-US" sz="3600" dirty="0" smtClean="0">
                <a:latin typeface="Arial Narrow" pitchFamily="34" charset="0"/>
              </a:rPr>
              <a:t>(SHOULD BE EXPERIENCED AS INTERESTING AND USEFUL) AND THE ASSIGNMENTS (OPEN-ENDED QUESTIONS, ASSIGNMENTS THAT REQUIRE COLLABORATION). </a:t>
            </a:r>
          </a:p>
          <a:p>
            <a:pPr marL="0" indent="0" algn="ctr">
              <a:buNone/>
            </a:pPr>
            <a:r>
              <a:rPr lang="en-US" sz="3600" dirty="0" smtClean="0">
                <a:latin typeface="Arial Narrow" pitchFamily="34" charset="0"/>
              </a:rPr>
              <a:t>THEY NEED TO BE RICH: </a:t>
            </a:r>
          </a:p>
          <a:p>
            <a:pPr marL="0" indent="0" algn="ctr">
              <a:buNone/>
            </a:pPr>
            <a:r>
              <a:rPr lang="en-US" sz="3600" dirty="0" smtClean="0">
                <a:latin typeface="Arial Narrow" pitchFamily="34" charset="0"/>
              </a:rPr>
              <a:t>THEY NEED TO STIMULATE </a:t>
            </a:r>
          </a:p>
          <a:p>
            <a:pPr marL="0" indent="0" algn="ctr">
              <a:buNone/>
            </a:pPr>
            <a:r>
              <a:rPr lang="en-US" sz="3600" dirty="0" smtClean="0">
                <a:latin typeface="Arial Narrow" pitchFamily="34" charset="0"/>
              </a:rPr>
              <a:t>THE CHILD’S LEARNING CAPACITIES</a:t>
            </a:r>
            <a:endParaRPr lang="en-US" sz="3600" dirty="0">
              <a:latin typeface="Arial Narrow" pitchFamily="34" charset="0"/>
            </a:endParaRPr>
          </a:p>
        </p:txBody>
      </p:sp>
    </p:spTree>
    <p:extLst>
      <p:ext uri="{BB962C8B-B14F-4D97-AF65-F5344CB8AC3E}">
        <p14:creationId xmlns:p14="http://schemas.microsoft.com/office/powerpoint/2010/main" val="161283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blipFill>
            <a:blip r:embed="rId2"/>
            <a:tile tx="0" ty="0" sx="100000" sy="100000" flip="none" algn="tl"/>
          </a:blipFill>
        </p:spPr>
        <p:txBody>
          <a:bodyPr/>
          <a:lstStyle/>
          <a:p>
            <a:r>
              <a:rPr lang="en-US" b="1" dirty="0" smtClean="0">
                <a:latin typeface="Agency FB" pitchFamily="34" charset="0"/>
              </a:rPr>
              <a:t>                    FORM INTERDEPENDENT TEAMS</a:t>
            </a:r>
            <a:endParaRPr lang="en-US" b="1" dirty="0">
              <a:latin typeface="Agency FB" pitchFamily="34" charset="0"/>
            </a:endParaRPr>
          </a:p>
        </p:txBody>
      </p:sp>
      <p:sp>
        <p:nvSpPr>
          <p:cNvPr id="3" name="Content Placeholder 2"/>
          <p:cNvSpPr>
            <a:spLocks noGrp="1"/>
          </p:cNvSpPr>
          <p:nvPr>
            <p:ph idx="1"/>
          </p:nvPr>
        </p:nvSpPr>
        <p:spPr>
          <a:xfrm>
            <a:off x="0" y="1447800"/>
            <a:ext cx="9144000" cy="5410200"/>
          </a:xfrm>
          <a:solidFill>
            <a:schemeClr val="accent2">
              <a:lumMod val="40000"/>
              <a:lumOff val="60000"/>
            </a:schemeClr>
          </a:solidFill>
        </p:spPr>
        <p:txBody>
          <a:bodyPr>
            <a:normAutofit fontScale="92500" lnSpcReduction="10000"/>
          </a:bodyPr>
          <a:lstStyle/>
          <a:p>
            <a:pPr marL="0" indent="0" algn="ctr">
              <a:buNone/>
            </a:pPr>
            <a:r>
              <a:rPr lang="en-US" dirty="0" smtClean="0">
                <a:latin typeface="Agency FB" pitchFamily="34" charset="0"/>
              </a:rPr>
              <a:t>In CL students are grouped into TEAMS composed of diverse students who care about helping one another learn – and about  the success of the team itself.</a:t>
            </a:r>
          </a:p>
          <a:p>
            <a:pPr marL="0" indent="0" algn="ctr">
              <a:buNone/>
            </a:pPr>
            <a:r>
              <a:rPr lang="en-US" dirty="0" smtClean="0">
                <a:latin typeface="Agency FB" pitchFamily="34" charset="0"/>
              </a:rPr>
              <a:t>ALL MEMBERS MUST KNOW THEY CAN DEPEND </a:t>
            </a:r>
          </a:p>
          <a:p>
            <a:pPr marL="0" indent="0" algn="ctr">
              <a:buNone/>
            </a:pPr>
            <a:r>
              <a:rPr lang="en-US" dirty="0" smtClean="0">
                <a:latin typeface="Agency FB" pitchFamily="34" charset="0"/>
              </a:rPr>
              <a:t>ON ONE ANOTHER FOR HELP.</a:t>
            </a:r>
          </a:p>
          <a:p>
            <a:pPr marL="0" indent="0" algn="ctr">
              <a:buNone/>
            </a:pPr>
            <a:r>
              <a:rPr lang="en-US" dirty="0" smtClean="0">
                <a:latin typeface="Agency FB" pitchFamily="34" charset="0"/>
              </a:rPr>
              <a:t>Teams work together daily for 6 -8 weeks, after that period,</a:t>
            </a:r>
          </a:p>
          <a:p>
            <a:pPr marL="0" indent="0" algn="ctr">
              <a:buNone/>
            </a:pPr>
            <a:r>
              <a:rPr lang="en-US" dirty="0" smtClean="0">
                <a:latin typeface="Agency FB" pitchFamily="34" charset="0"/>
              </a:rPr>
              <a:t>Teachers assign new teams.</a:t>
            </a:r>
          </a:p>
          <a:p>
            <a:pPr marL="0" indent="0" algn="ctr">
              <a:buNone/>
            </a:pPr>
            <a:r>
              <a:rPr lang="en-US" dirty="0" smtClean="0">
                <a:latin typeface="Agency FB" pitchFamily="34" charset="0"/>
              </a:rPr>
              <a:t>Team members move their desks together, choose the name of the team. At the beginning of the team’s work, members engage in group bonding activity, like creating a motto or coat of arms </a:t>
            </a:r>
          </a:p>
          <a:p>
            <a:pPr marL="0" indent="0" algn="ctr">
              <a:buNone/>
            </a:pPr>
            <a:r>
              <a:rPr lang="en-US" dirty="0" smtClean="0">
                <a:latin typeface="Agency FB" pitchFamily="34" charset="0"/>
              </a:rPr>
              <a:t>to express their team personally.</a:t>
            </a:r>
          </a:p>
          <a:p>
            <a:pPr marL="0" indent="0" algn="ctr">
              <a:buNone/>
            </a:pPr>
            <a:endParaRPr lang="en-US" dirty="0" smtClean="0">
              <a:latin typeface="Agency FB" pitchFamily="34" charset="0"/>
            </a:endParaRPr>
          </a:p>
        </p:txBody>
      </p:sp>
      <p:pic>
        <p:nvPicPr>
          <p:cNvPr id="4098" name="Picture 2" descr="C:\Users\Carmen Sayo\AppData\Local\Microsoft\Windows\Temporary Internet Files\Content.IE5\R2KH0Q5I\Crianças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667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7C80"/>
          </a:solidFill>
          <a:ln>
            <a:solidFill>
              <a:schemeClr val="tx1"/>
            </a:solidFill>
            <a:prstDash val="dash"/>
          </a:ln>
        </p:spPr>
        <p:txBody>
          <a:bodyPr/>
          <a:lstStyle/>
          <a:p>
            <a:r>
              <a:rPr lang="en-US" b="1" dirty="0" smtClean="0">
                <a:latin typeface="Agency FB" pitchFamily="34" charset="0"/>
              </a:rPr>
              <a:t>SET GOALS</a:t>
            </a:r>
            <a:endParaRPr lang="en-US" b="1" dirty="0">
              <a:latin typeface="Agency FB" pitchFamily="34" charset="0"/>
            </a:endParaRPr>
          </a:p>
        </p:txBody>
      </p:sp>
      <p:sp>
        <p:nvSpPr>
          <p:cNvPr id="3" name="Content Placeholder 2"/>
          <p:cNvSpPr>
            <a:spLocks noGrp="1"/>
          </p:cNvSpPr>
          <p:nvPr>
            <p:ph idx="1"/>
          </p:nvPr>
        </p:nvSpPr>
        <p:spPr>
          <a:xfrm>
            <a:off x="0" y="1447800"/>
            <a:ext cx="9144000" cy="5410200"/>
          </a:xfrm>
          <a:solidFill>
            <a:srgbClr val="FFCC66"/>
          </a:solidFill>
        </p:spPr>
        <p:txBody>
          <a:bodyPr/>
          <a:lstStyle/>
          <a:p>
            <a:pPr marL="0" indent="0" algn="ctr">
              <a:buNone/>
            </a:pPr>
            <a:r>
              <a:rPr lang="en-US" dirty="0" smtClean="0"/>
              <a:t>	</a:t>
            </a:r>
          </a:p>
          <a:p>
            <a:pPr marL="0" indent="0" algn="ctr">
              <a:buNone/>
            </a:pPr>
            <a:r>
              <a:rPr lang="en-US" sz="3600" dirty="0" smtClean="0">
                <a:latin typeface="Arial Narrow" pitchFamily="34" charset="0"/>
              </a:rPr>
              <a:t>Students will do a lot more if they SHARE</a:t>
            </a:r>
          </a:p>
          <a:p>
            <a:pPr marL="0" indent="0" algn="ctr">
              <a:buNone/>
            </a:pPr>
            <a:r>
              <a:rPr lang="en-US" sz="3600" dirty="0" smtClean="0">
                <a:latin typeface="Arial Narrow" pitchFamily="34" charset="0"/>
              </a:rPr>
              <a:t> a TEAM GOAL!</a:t>
            </a:r>
          </a:p>
          <a:p>
            <a:pPr marL="0" indent="0" algn="ctr">
              <a:buNone/>
            </a:pPr>
            <a:endParaRPr lang="en-US" sz="700" dirty="0" smtClean="0">
              <a:latin typeface="Arial Narrow" pitchFamily="34" charset="0"/>
            </a:endParaRPr>
          </a:p>
          <a:p>
            <a:pPr marL="0" indent="0" algn="ctr">
              <a:buNone/>
            </a:pPr>
            <a:r>
              <a:rPr lang="en-US" sz="3600" dirty="0" smtClean="0">
                <a:latin typeface="Arial Narrow" pitchFamily="34" charset="0"/>
              </a:rPr>
              <a:t>A team goal is </a:t>
            </a:r>
          </a:p>
          <a:p>
            <a:pPr marL="0" indent="0" algn="ctr">
              <a:buNone/>
            </a:pPr>
            <a:r>
              <a:rPr lang="en-US" sz="3600" dirty="0" smtClean="0">
                <a:latin typeface="Arial Narrow" pitchFamily="34" charset="0"/>
              </a:rPr>
              <a:t>a TARGET, PRODUCT, or INDICATOR that shows a team has done a good job </a:t>
            </a:r>
          </a:p>
          <a:p>
            <a:pPr marL="0" indent="0" algn="ctr">
              <a:buNone/>
            </a:pPr>
            <a:r>
              <a:rPr lang="en-US" sz="3600" dirty="0" smtClean="0">
                <a:latin typeface="Arial Narrow" pitchFamily="34" charset="0"/>
              </a:rPr>
              <a:t>of getting every member</a:t>
            </a:r>
          </a:p>
          <a:p>
            <a:pPr marL="0" indent="0" algn="ctr">
              <a:buNone/>
            </a:pPr>
            <a:r>
              <a:rPr lang="en-US" sz="3600" dirty="0" smtClean="0">
                <a:latin typeface="Arial Narrow" pitchFamily="34" charset="0"/>
              </a:rPr>
              <a:t> to perform at his/her personal best.</a:t>
            </a:r>
            <a:endParaRPr lang="en-US" sz="3600" dirty="0"/>
          </a:p>
        </p:txBody>
      </p:sp>
    </p:spTree>
    <p:extLst>
      <p:ext uri="{BB962C8B-B14F-4D97-AF65-F5344CB8AC3E}">
        <p14:creationId xmlns:p14="http://schemas.microsoft.com/office/powerpoint/2010/main" val="3424735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blipFill>
            <a:blip r:embed="rId2"/>
            <a:tile tx="0" ty="0" sx="100000" sy="100000" flip="none" algn="tl"/>
          </a:blipFill>
        </p:spPr>
        <p:txBody>
          <a:bodyPr>
            <a:normAutofit/>
          </a:bodyPr>
          <a:lstStyle/>
          <a:p>
            <a:r>
              <a:rPr lang="en-US" b="1" dirty="0" smtClean="0">
                <a:latin typeface="Arial Narrow" pitchFamily="34" charset="0"/>
              </a:rPr>
              <a:t>ENSURE  INDIVIDUAL ACCOUNTABILITY</a:t>
            </a:r>
            <a:endParaRPr lang="en-US" b="1" dirty="0">
              <a:latin typeface="Arial Narrow" pitchFamily="34" charset="0"/>
            </a:endParaRPr>
          </a:p>
        </p:txBody>
      </p:sp>
      <p:sp>
        <p:nvSpPr>
          <p:cNvPr id="3" name="Content Placeholder 2"/>
          <p:cNvSpPr>
            <a:spLocks noGrp="1"/>
          </p:cNvSpPr>
          <p:nvPr>
            <p:ph idx="1"/>
          </p:nvPr>
        </p:nvSpPr>
        <p:spPr>
          <a:xfrm>
            <a:off x="0" y="1371600"/>
            <a:ext cx="9144000" cy="5334000"/>
          </a:xfrm>
          <a:blipFill>
            <a:blip r:embed="rId3"/>
            <a:tile tx="0" ty="0" sx="100000" sy="100000" flip="none" algn="tl"/>
          </a:blipFill>
        </p:spPr>
        <p:txBody>
          <a:bodyPr>
            <a:normAutofit/>
          </a:bodyPr>
          <a:lstStyle/>
          <a:p>
            <a:pPr marL="0" indent="0" algn="ctr">
              <a:buNone/>
            </a:pPr>
            <a:r>
              <a:rPr lang="en-US" dirty="0" smtClean="0"/>
              <a:t>	</a:t>
            </a:r>
          </a:p>
          <a:p>
            <a:pPr marL="0" indent="0" algn="ctr">
              <a:buNone/>
            </a:pPr>
            <a:r>
              <a:rPr lang="en-US" sz="4000" b="1" dirty="0" smtClean="0">
                <a:latin typeface="Agency FB" pitchFamily="34" charset="0"/>
              </a:rPr>
              <a:t>IA </a:t>
            </a:r>
            <a:r>
              <a:rPr lang="en-US" sz="4000" dirty="0" smtClean="0">
                <a:latin typeface="Agency FB" pitchFamily="34" charset="0"/>
              </a:rPr>
              <a:t>means that to reach the team goal </a:t>
            </a:r>
          </a:p>
          <a:p>
            <a:pPr marL="0" indent="0" algn="ctr">
              <a:buNone/>
            </a:pPr>
            <a:r>
              <a:rPr lang="en-US" sz="4000" dirty="0" smtClean="0">
                <a:latin typeface="Agency FB" pitchFamily="34" charset="0"/>
              </a:rPr>
              <a:t>all team members must master </a:t>
            </a:r>
          </a:p>
          <a:p>
            <a:pPr marL="0" indent="0" algn="ctr">
              <a:buNone/>
            </a:pPr>
            <a:r>
              <a:rPr lang="en-US" sz="4000" dirty="0" smtClean="0">
                <a:latin typeface="Agency FB" pitchFamily="34" charset="0"/>
              </a:rPr>
              <a:t>the targeted content or skills. </a:t>
            </a:r>
          </a:p>
          <a:p>
            <a:pPr marL="0" indent="0" algn="ctr">
              <a:buNone/>
            </a:pPr>
            <a:r>
              <a:rPr lang="en-US" sz="4000" dirty="0" smtClean="0">
                <a:latin typeface="Agency FB" pitchFamily="34" charset="0"/>
              </a:rPr>
              <a:t>Team success should depend on the hard work – and therefore the learning – of all members.</a:t>
            </a:r>
          </a:p>
          <a:p>
            <a:pPr marL="0" indent="0" algn="ctr">
              <a:buNone/>
            </a:pPr>
            <a:r>
              <a:rPr lang="en-US" sz="4000" dirty="0">
                <a:latin typeface="Agency FB" pitchFamily="34" charset="0"/>
              </a:rPr>
              <a:t>	</a:t>
            </a:r>
            <a:endParaRPr lang="en-US" sz="4000" dirty="0"/>
          </a:p>
        </p:txBody>
      </p:sp>
    </p:spTree>
    <p:extLst>
      <p:ext uri="{BB962C8B-B14F-4D97-AF65-F5344CB8AC3E}">
        <p14:creationId xmlns:p14="http://schemas.microsoft.com/office/powerpoint/2010/main" val="2190693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9966"/>
          </a:solidFill>
          <a:ln>
            <a:solidFill>
              <a:srgbClr val="FFCCCC"/>
            </a:solidFill>
          </a:ln>
        </p:spPr>
        <p:txBody>
          <a:bodyPr>
            <a:normAutofit fontScale="90000"/>
          </a:bodyPr>
          <a:lstStyle/>
          <a:p>
            <a:r>
              <a:rPr lang="en-US" b="1" dirty="0" smtClean="0">
                <a:latin typeface="Bookman Old Style" pitchFamily="18" charset="0"/>
              </a:rPr>
              <a:t>HOW CAN TEACHERS </a:t>
            </a:r>
            <a:br>
              <a:rPr lang="en-US" b="1" dirty="0" smtClean="0">
                <a:latin typeface="Bookman Old Style" pitchFamily="18" charset="0"/>
              </a:rPr>
            </a:br>
            <a:r>
              <a:rPr lang="en-US" b="1" dirty="0" smtClean="0">
                <a:latin typeface="Bookman Old Style" pitchFamily="18" charset="0"/>
              </a:rPr>
              <a:t>ENSURE IA?</a:t>
            </a:r>
            <a:endParaRPr lang="en-US" b="1" dirty="0">
              <a:latin typeface="Bookman Old Style" pitchFamily="18" charset="0"/>
            </a:endParaRPr>
          </a:p>
        </p:txBody>
      </p:sp>
      <p:sp>
        <p:nvSpPr>
          <p:cNvPr id="3" name="Content Placeholder 2"/>
          <p:cNvSpPr>
            <a:spLocks noGrp="1"/>
          </p:cNvSpPr>
          <p:nvPr>
            <p:ph idx="1"/>
          </p:nvPr>
        </p:nvSpPr>
        <p:spPr>
          <a:xfrm>
            <a:off x="0" y="1219200"/>
            <a:ext cx="9144000" cy="5638800"/>
          </a:xfrm>
          <a:solidFill>
            <a:srgbClr val="FFCC00"/>
          </a:solidFill>
        </p:spPr>
        <p:txBody>
          <a:bodyPr>
            <a:normAutofit fontScale="92500" lnSpcReduction="20000"/>
          </a:bodyPr>
          <a:lstStyle/>
          <a:p>
            <a:pPr marL="0" indent="0" algn="ctr">
              <a:buNone/>
            </a:pPr>
            <a:r>
              <a:rPr lang="en-US" dirty="0"/>
              <a:t>	</a:t>
            </a:r>
            <a:endParaRPr lang="en-US" dirty="0" smtClean="0"/>
          </a:p>
          <a:p>
            <a:pPr marL="0" indent="0" algn="ctr">
              <a:buNone/>
            </a:pPr>
            <a:r>
              <a:rPr lang="en-US" dirty="0" smtClean="0">
                <a:latin typeface="Agency FB" pitchFamily="34" charset="0"/>
              </a:rPr>
              <a:t>Make sure the TEAM GOAL REQUIRES the </a:t>
            </a:r>
          </a:p>
          <a:p>
            <a:pPr marL="0" indent="0" algn="ctr">
              <a:buNone/>
            </a:pPr>
            <a:r>
              <a:rPr lang="en-US" dirty="0" smtClean="0">
                <a:latin typeface="Agency FB" pitchFamily="34" charset="0"/>
              </a:rPr>
              <a:t>LEARNING &amp; PARTICIPATION of all team members.</a:t>
            </a:r>
          </a:p>
          <a:p>
            <a:pPr marL="0" indent="0" algn="ctr">
              <a:buNone/>
            </a:pPr>
            <a:r>
              <a:rPr lang="en-US" dirty="0" smtClean="0">
                <a:latin typeface="Agency FB" pitchFamily="34" charset="0"/>
              </a:rPr>
              <a:t>For example, if the team goal is to score an average of 80 percent or better on a quiz, all students need to do well.</a:t>
            </a:r>
            <a:r>
              <a:rPr lang="en-US" dirty="0" smtClean="0"/>
              <a:t>	</a:t>
            </a:r>
          </a:p>
          <a:p>
            <a:pPr marL="0" indent="0" algn="ctr">
              <a:buNone/>
            </a:pPr>
            <a:r>
              <a:rPr lang="en-US" dirty="0" smtClean="0"/>
              <a:t>NEVER CHOOSE AN OUTCOME </a:t>
            </a:r>
          </a:p>
          <a:p>
            <a:pPr marL="0" indent="0" algn="ctr">
              <a:buNone/>
            </a:pPr>
            <a:r>
              <a:rPr lang="en-US" dirty="0" smtClean="0"/>
              <a:t>ONE STUDENT CAN DO ALONE.</a:t>
            </a:r>
          </a:p>
          <a:p>
            <a:pPr marL="0" indent="0" algn="ctr">
              <a:buNone/>
            </a:pPr>
            <a:r>
              <a:rPr lang="en-US" dirty="0" smtClean="0"/>
              <a:t>IT IS IMPORTANT THAT THE TEACHER </a:t>
            </a:r>
          </a:p>
          <a:p>
            <a:pPr marL="0" indent="0" algn="ctr">
              <a:buNone/>
            </a:pPr>
            <a:r>
              <a:rPr lang="en-US" dirty="0" smtClean="0"/>
              <a:t>LETS THE WORK BE CHALLENGING</a:t>
            </a:r>
          </a:p>
          <a:p>
            <a:pPr marL="0" indent="0" algn="ctr">
              <a:buNone/>
            </a:pPr>
            <a:r>
              <a:rPr lang="en-US" dirty="0" smtClean="0"/>
              <a:t>&amp; DOESN’T STEP IN TOO EARLY </a:t>
            </a:r>
          </a:p>
          <a:p>
            <a:pPr marL="0" indent="0" algn="ctr">
              <a:buNone/>
            </a:pPr>
            <a:r>
              <a:rPr lang="en-US" dirty="0" smtClean="0"/>
              <a:t>TO DO THE WORK </a:t>
            </a:r>
          </a:p>
          <a:p>
            <a:pPr marL="0" indent="0" algn="ctr">
              <a:buNone/>
            </a:pPr>
            <a:r>
              <a:rPr lang="en-US" dirty="0" err="1"/>
              <a:t>f</a:t>
            </a:r>
            <a:r>
              <a:rPr lang="en-US" dirty="0" err="1" smtClean="0"/>
              <a:t>OR</a:t>
            </a:r>
            <a:r>
              <a:rPr lang="en-US" dirty="0" smtClean="0"/>
              <a:t> STUDENTS TO STRUGGLE.</a:t>
            </a:r>
            <a:endParaRPr lang="en-US" dirty="0"/>
          </a:p>
        </p:txBody>
      </p:sp>
    </p:spTree>
    <p:extLst>
      <p:ext uri="{BB962C8B-B14F-4D97-AF65-F5344CB8AC3E}">
        <p14:creationId xmlns:p14="http://schemas.microsoft.com/office/powerpoint/2010/main" val="59628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blipFill>
            <a:blip r:embed="rId2"/>
            <a:tile tx="0" ty="0" sx="100000" sy="100000" flip="none" algn="tl"/>
          </a:blipFill>
        </p:spPr>
        <p:txBody>
          <a:bodyPr/>
          <a:lstStyle/>
          <a:p>
            <a:r>
              <a:rPr lang="en-US" b="1" dirty="0" smtClean="0">
                <a:latin typeface="Agency FB" pitchFamily="34" charset="0"/>
              </a:rPr>
              <a:t>WATCHING A TRANSFORMATION</a:t>
            </a:r>
            <a:endParaRPr lang="en-US" b="1" dirty="0">
              <a:latin typeface="Agency FB" pitchFamily="34" charset="0"/>
            </a:endParaRPr>
          </a:p>
        </p:txBody>
      </p:sp>
      <p:sp>
        <p:nvSpPr>
          <p:cNvPr id="3" name="Content Placeholder 2"/>
          <p:cNvSpPr>
            <a:spLocks noGrp="1"/>
          </p:cNvSpPr>
          <p:nvPr>
            <p:ph idx="1"/>
          </p:nvPr>
        </p:nvSpPr>
        <p:spPr>
          <a:xfrm>
            <a:off x="0" y="1447800"/>
            <a:ext cx="9144000" cy="5410200"/>
          </a:xfrm>
          <a:solidFill>
            <a:srgbClr val="FFCCCC"/>
          </a:solidFill>
        </p:spPr>
        <p:txBody>
          <a:bodyPr>
            <a:normAutofit fontScale="70000" lnSpcReduction="20000"/>
          </a:bodyPr>
          <a:lstStyle/>
          <a:p>
            <a:pPr marL="0" indent="0">
              <a:buNone/>
            </a:pPr>
            <a:endParaRPr lang="en-US" sz="3600" dirty="0" smtClean="0">
              <a:latin typeface="Agency FB" pitchFamily="34" charset="0"/>
            </a:endParaRPr>
          </a:p>
          <a:p>
            <a:pPr marL="0" indent="0">
              <a:buNone/>
            </a:pPr>
            <a:r>
              <a:rPr lang="en-US" sz="3600" dirty="0" smtClean="0">
                <a:latin typeface="Agency FB" pitchFamily="34" charset="0"/>
              </a:rPr>
              <a:t>I once observed a class of 9</a:t>
            </a:r>
            <a:r>
              <a:rPr lang="en-US" sz="3600" baseline="30000" dirty="0" smtClean="0">
                <a:latin typeface="Agency FB" pitchFamily="34" charset="0"/>
              </a:rPr>
              <a:t>th</a:t>
            </a:r>
            <a:r>
              <a:rPr lang="en-US" sz="3600" dirty="0" smtClean="0">
                <a:latin typeface="Agency FB" pitchFamily="34" charset="0"/>
              </a:rPr>
              <a:t> graders who started the school year reading significantly below grade level. Their first - year teacher worked hard to provide a research – based CL model in which they would read a wide variety of complex texts, discuss them in teams, and prepare one another to participate in class discussions. However the students were not making the desired progress.  As the teacher looked for what was missing, she noticed students were sloppy in their work and slow to complete tasks.  Although they often talked to one another, they weren’t helping one another.  The first change the educator made was holding each student individually accountable for the work.  The second was providing and discussing with the class rubrics for high quality answers or comments in discussions.  Students and teachers practiced scoring sample answers and exchange feedback.  Then she made the task more interesting, challenging,  personal, and relevant.  Team members were to help one another.</a:t>
            </a:r>
          </a:p>
          <a:p>
            <a:pPr marL="0" indent="0">
              <a:buNone/>
            </a:pPr>
            <a:r>
              <a:rPr lang="en-US" sz="3600" dirty="0" smtClean="0">
                <a:latin typeface="Agency FB" pitchFamily="34" charset="0"/>
              </a:rPr>
              <a:t>Result: Discussions flourished.  Well-structured CL and recognition of work that met the standards of the rubrics transformed the class from remedial to advance,</a:t>
            </a:r>
            <a:endParaRPr lang="en-US" sz="3600" dirty="0">
              <a:latin typeface="Agency FB" pitchFamily="34" charset="0"/>
            </a:endParaRPr>
          </a:p>
        </p:txBody>
      </p:sp>
    </p:spTree>
    <p:extLst>
      <p:ext uri="{BB962C8B-B14F-4D97-AF65-F5344CB8AC3E}">
        <p14:creationId xmlns:p14="http://schemas.microsoft.com/office/powerpoint/2010/main" val="1838746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CC66"/>
          </a:solidFill>
        </p:spPr>
        <p:txBody>
          <a:bodyPr>
            <a:normAutofit fontScale="90000"/>
          </a:bodyPr>
          <a:lstStyle/>
          <a:p>
            <a:r>
              <a:rPr lang="en-US" b="1" dirty="0" smtClean="0">
                <a:latin typeface="Agency FB" pitchFamily="34" charset="0"/>
              </a:rPr>
              <a:t>CL’S EFFECTIVENESS</a:t>
            </a:r>
            <a:br>
              <a:rPr lang="en-US" b="1" dirty="0" smtClean="0">
                <a:latin typeface="Agency FB" pitchFamily="34" charset="0"/>
              </a:rPr>
            </a:br>
            <a:r>
              <a:rPr lang="en-US" b="1" dirty="0" smtClean="0">
                <a:latin typeface="Agency FB" pitchFamily="34" charset="0"/>
              </a:rPr>
              <a:t>ON A RANGE OF OUTCOMES</a:t>
            </a:r>
            <a:endParaRPr lang="en-US" b="1" dirty="0">
              <a:latin typeface="Agency FB" pitchFamily="34" charset="0"/>
            </a:endParaRPr>
          </a:p>
        </p:txBody>
      </p:sp>
      <p:sp>
        <p:nvSpPr>
          <p:cNvPr id="3" name="Content Placeholder 2"/>
          <p:cNvSpPr>
            <a:spLocks noGrp="1"/>
          </p:cNvSpPr>
          <p:nvPr>
            <p:ph idx="1"/>
          </p:nvPr>
        </p:nvSpPr>
        <p:spPr>
          <a:xfrm>
            <a:off x="0" y="1371600"/>
            <a:ext cx="9144000" cy="5512526"/>
          </a:xfrm>
          <a:solidFill>
            <a:schemeClr val="accent3">
              <a:lumMod val="60000"/>
              <a:lumOff val="40000"/>
            </a:schemeClr>
          </a:solidFill>
        </p:spPr>
        <p:txBody>
          <a:bodyPr>
            <a:normAutofit fontScale="92500" lnSpcReduction="20000"/>
          </a:bodyPr>
          <a:lstStyle/>
          <a:p>
            <a:r>
              <a:rPr lang="en-US" dirty="0" smtClean="0">
                <a:latin typeface="Agency FB" pitchFamily="34" charset="0"/>
              </a:rPr>
              <a:t>STUDENT ACHIEVEMENT: When two necessary key elements – </a:t>
            </a:r>
            <a:r>
              <a:rPr lang="en-US" i="1" dirty="0" smtClean="0">
                <a:latin typeface="Agency FB" pitchFamily="34" charset="0"/>
              </a:rPr>
              <a:t>group goals  </a:t>
            </a:r>
            <a:r>
              <a:rPr lang="en-US" dirty="0" smtClean="0">
                <a:latin typeface="Agency FB" pitchFamily="34" charset="0"/>
              </a:rPr>
              <a:t>and </a:t>
            </a:r>
            <a:r>
              <a:rPr lang="en-US" i="1" dirty="0" smtClean="0">
                <a:latin typeface="Agency FB" pitchFamily="34" charset="0"/>
              </a:rPr>
              <a:t>accountability </a:t>
            </a:r>
            <a:r>
              <a:rPr lang="en-US" dirty="0" smtClean="0">
                <a:latin typeface="Agency FB" pitchFamily="34" charset="0"/>
              </a:rPr>
              <a:t>–are used together, the effects on achievement are consistently positive.</a:t>
            </a:r>
          </a:p>
          <a:p>
            <a:pPr marL="0" indent="0">
              <a:buNone/>
            </a:pPr>
            <a:endParaRPr lang="en-US" dirty="0" smtClean="0">
              <a:latin typeface="Agency FB" pitchFamily="34" charset="0"/>
            </a:endParaRPr>
          </a:p>
          <a:p>
            <a:r>
              <a:rPr lang="en-US" dirty="0" smtClean="0">
                <a:latin typeface="Agency FB" pitchFamily="34" charset="0"/>
              </a:rPr>
              <a:t>IMPROVED RELATIONS AMONG DIFFERENT ETHNIC GROUPS:</a:t>
            </a:r>
          </a:p>
          <a:p>
            <a:pPr marL="0" indent="0">
              <a:buNone/>
            </a:pPr>
            <a:r>
              <a:rPr lang="en-US" dirty="0" smtClean="0">
                <a:latin typeface="Agency FB" pitchFamily="34" charset="0"/>
              </a:rPr>
              <a:t>    One of the earliest and strongest findings shows that</a:t>
            </a:r>
          </a:p>
          <a:p>
            <a:pPr marL="0" indent="0">
              <a:buNone/>
            </a:pPr>
            <a:r>
              <a:rPr lang="en-US" dirty="0" smtClean="0">
                <a:latin typeface="Agency FB" pitchFamily="34" charset="0"/>
              </a:rPr>
              <a:t>    students who cooperate with each other like each other.</a:t>
            </a:r>
          </a:p>
          <a:p>
            <a:pPr marL="0" indent="0">
              <a:buNone/>
            </a:pPr>
            <a:endParaRPr lang="en-US" dirty="0" smtClean="0">
              <a:latin typeface="Agency FB" pitchFamily="34" charset="0"/>
            </a:endParaRPr>
          </a:p>
          <a:p>
            <a:r>
              <a:rPr lang="en-US" dirty="0" smtClean="0">
                <a:latin typeface="Agency FB" pitchFamily="34" charset="0"/>
              </a:rPr>
              <a:t>MAINSTREAMING STUDENTS WITH LEARNING DISABIILITIES:</a:t>
            </a:r>
          </a:p>
          <a:p>
            <a:pPr marL="0" indent="0">
              <a:buNone/>
            </a:pPr>
            <a:r>
              <a:rPr lang="en-US" dirty="0">
                <a:latin typeface="Agency FB" pitchFamily="34" charset="0"/>
              </a:rPr>
              <a:t> </a:t>
            </a:r>
            <a:r>
              <a:rPr lang="en-US" dirty="0" smtClean="0">
                <a:latin typeface="Agency FB" pitchFamily="34" charset="0"/>
              </a:rPr>
              <a:t>   Significant improvement in relationships occur between these</a:t>
            </a:r>
          </a:p>
          <a:p>
            <a:pPr marL="0" indent="0">
              <a:buNone/>
            </a:pPr>
            <a:r>
              <a:rPr lang="en-US" dirty="0" smtClean="0">
                <a:latin typeface="Agency FB" pitchFamily="34" charset="0"/>
              </a:rPr>
              <a:t>    students and other children in their class when these learning </a:t>
            </a:r>
          </a:p>
          <a:p>
            <a:pPr marL="0" indent="0">
              <a:buNone/>
            </a:pPr>
            <a:r>
              <a:rPr lang="en-US" dirty="0">
                <a:latin typeface="Agency FB" pitchFamily="34" charset="0"/>
              </a:rPr>
              <a:t> </a:t>
            </a:r>
            <a:r>
              <a:rPr lang="en-US" dirty="0" smtClean="0">
                <a:latin typeface="Agency FB" pitchFamily="34" charset="0"/>
              </a:rPr>
              <a:t>  strategies are used.  </a:t>
            </a:r>
          </a:p>
          <a:p>
            <a:pPr marL="0" indent="0">
              <a:buNone/>
            </a:pPr>
            <a:endParaRPr lang="en-US" dirty="0">
              <a:latin typeface="Agency FB" pitchFamily="34" charset="0"/>
            </a:endParaRPr>
          </a:p>
        </p:txBody>
      </p:sp>
    </p:spTree>
    <p:extLst>
      <p:ext uri="{BB962C8B-B14F-4D97-AF65-F5344CB8AC3E}">
        <p14:creationId xmlns:p14="http://schemas.microsoft.com/office/powerpoint/2010/main" val="224122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latin typeface="Bauhaus 93" pitchFamily="82" charset="0"/>
              </a:rPr>
              <a:t>BLESSED VICTORIA DIEZ</a:t>
            </a:r>
            <a:endParaRPr lang="en-US" dirty="0">
              <a:latin typeface="Bauhaus 93" pitchFamily="82" charset="0"/>
            </a:endParaRPr>
          </a:p>
        </p:txBody>
      </p:sp>
      <p:sp>
        <p:nvSpPr>
          <p:cNvPr id="6" name="Content Placeholder 5"/>
          <p:cNvSpPr>
            <a:spLocks noGrp="1"/>
          </p:cNvSpPr>
          <p:nvPr>
            <p:ph idx="1"/>
          </p:nvPr>
        </p:nvSpPr>
        <p:spPr>
          <a:xfrm>
            <a:off x="457200" y="1600200"/>
            <a:ext cx="8229600" cy="45259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latin typeface="Agency FB" pitchFamily="34" charset="0"/>
              </a:rPr>
              <a:t>Martyr, Public School Teacher, Member – </a:t>
            </a:r>
            <a:r>
              <a:rPr lang="en-US" dirty="0" err="1" smtClean="0">
                <a:latin typeface="Agency FB" pitchFamily="34" charset="0"/>
              </a:rPr>
              <a:t>Teresian</a:t>
            </a:r>
            <a:r>
              <a:rPr lang="en-US" dirty="0" smtClean="0">
                <a:latin typeface="Agency FB" pitchFamily="34" charset="0"/>
              </a:rPr>
              <a:t> Association</a:t>
            </a:r>
          </a:p>
          <a:p>
            <a:pPr marL="0" indent="0">
              <a:buNone/>
            </a:pPr>
            <a:r>
              <a:rPr lang="en-US" dirty="0" smtClean="0">
                <a:latin typeface="Agency FB" pitchFamily="34" charset="0"/>
              </a:rPr>
              <a:t>		AN EXEMPLAR IN COOPERATIVE LEARNING</a:t>
            </a:r>
            <a:endParaRPr lang="en-US" dirty="0">
              <a:latin typeface="Agency FB" pitchFamily="34" charset="0"/>
            </a:endParaRPr>
          </a:p>
          <a:p>
            <a:pPr marL="0" indent="0">
              <a:buNone/>
            </a:pPr>
            <a:endParaRPr lang="en-US" dirty="0" smtClean="0">
              <a:latin typeface="Agency FB" pitchFamily="34" charset="0"/>
            </a:endParaRPr>
          </a:p>
          <a:p>
            <a:pPr marL="0" indent="0">
              <a:buNone/>
            </a:pPr>
            <a:endParaRPr lang="en-US" dirty="0"/>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8534400" cy="2514600"/>
          </a:xfrm>
          <a:prstGeom prst="rect">
            <a:avLst/>
          </a:prstGeom>
        </p:spPr>
      </p:pic>
    </p:spTree>
    <p:extLst>
      <p:ext uri="{BB962C8B-B14F-4D97-AF65-F5344CB8AC3E}">
        <p14:creationId xmlns:p14="http://schemas.microsoft.com/office/powerpoint/2010/main" val="424633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ln w="76200">
            <a:solidFill>
              <a:srgbClr val="FF0000"/>
            </a:solidFill>
          </a:ln>
        </p:spPr>
        <p:txBody>
          <a:bodyPr/>
          <a:lstStyle/>
          <a:p>
            <a:r>
              <a:rPr lang="en-US" dirty="0" smtClean="0">
                <a:latin typeface="Agency FB" pitchFamily="34" charset="0"/>
              </a:rPr>
              <a:t>WHAT IS IT!</a:t>
            </a:r>
            <a:endParaRPr lang="en-US" dirty="0">
              <a:latin typeface="Agency FB" pitchFamily="34" charset="0"/>
            </a:endParaRPr>
          </a:p>
        </p:txBody>
      </p:sp>
      <p:sp>
        <p:nvSpPr>
          <p:cNvPr id="3" name="Content Placeholder 2"/>
          <p:cNvSpPr>
            <a:spLocks noGrp="1"/>
          </p:cNvSpPr>
          <p:nvPr>
            <p:ph idx="1"/>
          </p:nvPr>
        </p:nvSpPr>
        <p:spPr>
          <a:xfrm>
            <a:off x="0" y="1447800"/>
            <a:ext cx="9144000" cy="5410200"/>
          </a:xfrm>
          <a:solidFill>
            <a:srgbClr val="92D050"/>
          </a:solidFill>
        </p:spPr>
        <p:txBody>
          <a:bodyPr>
            <a:normAutofit/>
          </a:bodyPr>
          <a:lstStyle/>
          <a:p>
            <a:pPr marL="0" indent="0" algn="ctr">
              <a:buNone/>
            </a:pPr>
            <a:r>
              <a:rPr lang="en-US" b="1" dirty="0" smtClean="0">
                <a:solidFill>
                  <a:schemeClr val="accent4">
                    <a:lumMod val="20000"/>
                    <a:lumOff val="80000"/>
                  </a:schemeClr>
                </a:solidFill>
                <a:latin typeface="Arial Narrow" pitchFamily="34" charset="0"/>
              </a:rPr>
              <a:t>A teaching strategy in which </a:t>
            </a:r>
          </a:p>
          <a:p>
            <a:pPr marL="0" indent="0" algn="ctr">
              <a:buNone/>
            </a:pPr>
            <a:r>
              <a:rPr lang="en-US" b="1" dirty="0" smtClean="0">
                <a:solidFill>
                  <a:schemeClr val="accent4">
                    <a:lumMod val="20000"/>
                    <a:lumOff val="80000"/>
                  </a:schemeClr>
                </a:solidFill>
                <a:latin typeface="Arial Narrow" pitchFamily="34" charset="0"/>
              </a:rPr>
              <a:t>SMALL TEAMS,</a:t>
            </a:r>
          </a:p>
          <a:p>
            <a:pPr marL="0" indent="0" algn="ctr">
              <a:buNone/>
            </a:pPr>
            <a:r>
              <a:rPr lang="en-US" b="1" dirty="0" smtClean="0">
                <a:solidFill>
                  <a:schemeClr val="accent4">
                    <a:lumMod val="20000"/>
                    <a:lumOff val="80000"/>
                  </a:schemeClr>
                </a:solidFill>
                <a:latin typeface="Arial Narrow" pitchFamily="34" charset="0"/>
              </a:rPr>
              <a:t> each with students of different levels of ABILITY,</a:t>
            </a:r>
          </a:p>
          <a:p>
            <a:pPr marL="0" indent="0" algn="ctr">
              <a:buNone/>
            </a:pPr>
            <a:r>
              <a:rPr lang="en-US" b="1" dirty="0" smtClean="0">
                <a:solidFill>
                  <a:schemeClr val="accent4">
                    <a:lumMod val="20000"/>
                    <a:lumOff val="80000"/>
                  </a:schemeClr>
                </a:solidFill>
                <a:latin typeface="Arial Narrow" pitchFamily="34" charset="0"/>
              </a:rPr>
              <a:t>use a variety of learning activities </a:t>
            </a:r>
          </a:p>
          <a:p>
            <a:pPr marL="0" indent="0" algn="ctr">
              <a:buNone/>
            </a:pPr>
            <a:r>
              <a:rPr lang="en-US" b="1" dirty="0">
                <a:solidFill>
                  <a:schemeClr val="accent4">
                    <a:lumMod val="20000"/>
                    <a:lumOff val="80000"/>
                  </a:schemeClr>
                </a:solidFill>
                <a:latin typeface="Arial Narrow" pitchFamily="34" charset="0"/>
              </a:rPr>
              <a:t>t</a:t>
            </a:r>
            <a:r>
              <a:rPr lang="en-US" b="1" dirty="0" smtClean="0">
                <a:solidFill>
                  <a:schemeClr val="accent4">
                    <a:lumMod val="20000"/>
                    <a:lumOff val="80000"/>
                  </a:schemeClr>
                </a:solidFill>
                <a:latin typeface="Arial Narrow" pitchFamily="34" charset="0"/>
              </a:rPr>
              <a:t>o IMPROVE their UNDERSTANDING of a subject.</a:t>
            </a:r>
          </a:p>
          <a:p>
            <a:pPr marL="0" indent="0" algn="ctr">
              <a:buNone/>
            </a:pPr>
            <a:r>
              <a:rPr lang="en-US" b="1" dirty="0" smtClean="0">
                <a:solidFill>
                  <a:schemeClr val="accent4">
                    <a:lumMod val="20000"/>
                    <a:lumOff val="80000"/>
                  </a:schemeClr>
                </a:solidFill>
                <a:latin typeface="Arial Narrow" pitchFamily="34" charset="0"/>
              </a:rPr>
              <a:t>Each member of the team is responsible </a:t>
            </a:r>
          </a:p>
          <a:p>
            <a:pPr marL="0" indent="0" algn="ctr">
              <a:buNone/>
            </a:pPr>
            <a:r>
              <a:rPr lang="en-US" b="1" dirty="0" smtClean="0">
                <a:solidFill>
                  <a:schemeClr val="accent4">
                    <a:lumMod val="20000"/>
                    <a:lumOff val="80000"/>
                  </a:schemeClr>
                </a:solidFill>
                <a:latin typeface="Arial Narrow" pitchFamily="34" charset="0"/>
              </a:rPr>
              <a:t>not only for learning what is taught</a:t>
            </a:r>
          </a:p>
          <a:p>
            <a:pPr marL="0" indent="0" algn="ctr">
              <a:buNone/>
            </a:pPr>
            <a:r>
              <a:rPr lang="en-US" b="1" dirty="0">
                <a:solidFill>
                  <a:schemeClr val="accent4">
                    <a:lumMod val="20000"/>
                    <a:lumOff val="80000"/>
                  </a:schemeClr>
                </a:solidFill>
                <a:latin typeface="Arial Narrow" pitchFamily="34" charset="0"/>
              </a:rPr>
              <a:t>b</a:t>
            </a:r>
            <a:r>
              <a:rPr lang="en-US" b="1" dirty="0" smtClean="0">
                <a:solidFill>
                  <a:schemeClr val="accent4">
                    <a:lumMod val="20000"/>
                    <a:lumOff val="80000"/>
                  </a:schemeClr>
                </a:solidFill>
                <a:latin typeface="Arial Narrow" pitchFamily="34" charset="0"/>
              </a:rPr>
              <a:t>ut also for helping teammates LEARN,</a:t>
            </a:r>
          </a:p>
          <a:p>
            <a:pPr marL="0" indent="0" algn="ctr">
              <a:buNone/>
            </a:pPr>
            <a:r>
              <a:rPr lang="en-US" b="1" dirty="0">
                <a:solidFill>
                  <a:schemeClr val="accent4">
                    <a:lumMod val="20000"/>
                    <a:lumOff val="80000"/>
                  </a:schemeClr>
                </a:solidFill>
                <a:latin typeface="Arial Narrow" pitchFamily="34" charset="0"/>
              </a:rPr>
              <a:t>t</a:t>
            </a:r>
            <a:r>
              <a:rPr lang="en-US" b="1" dirty="0" smtClean="0">
                <a:solidFill>
                  <a:schemeClr val="accent4">
                    <a:lumMod val="20000"/>
                    <a:lumOff val="80000"/>
                  </a:schemeClr>
                </a:solidFill>
                <a:latin typeface="Arial Narrow" pitchFamily="34" charset="0"/>
              </a:rPr>
              <a:t>hus creating an ATMOSPHERE of ACHIEVEMENT.</a:t>
            </a:r>
            <a:endParaRPr lang="en-US" b="1" dirty="0">
              <a:solidFill>
                <a:schemeClr val="accent4">
                  <a:lumMod val="20000"/>
                  <a:lumOff val="80000"/>
                </a:schemeClr>
              </a:solidFill>
              <a:latin typeface="Arial Narrow" pitchFamily="34" charset="0"/>
            </a:endParaRPr>
          </a:p>
        </p:txBody>
      </p:sp>
    </p:spTree>
    <p:extLst>
      <p:ext uri="{BB962C8B-B14F-4D97-AF65-F5344CB8AC3E}">
        <p14:creationId xmlns:p14="http://schemas.microsoft.com/office/powerpoint/2010/main" val="1131893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Narrow" pitchFamily="34" charset="0"/>
              </a:rPr>
              <a:t>ACCORDING TO HER COLLEAGUES,</a:t>
            </a:r>
            <a:br>
              <a:rPr lang="en-US" b="1" dirty="0" smtClean="0">
                <a:latin typeface="Arial Narrow" pitchFamily="34" charset="0"/>
              </a:rPr>
            </a:br>
            <a:r>
              <a:rPr lang="en-US" b="1" dirty="0" smtClean="0">
                <a:latin typeface="Arial Narrow" pitchFamily="34" charset="0"/>
              </a:rPr>
              <a:t>FRIENDS, SUPERIORS</a:t>
            </a:r>
            <a:endParaRPr lang="en-US" b="1" dirty="0">
              <a:latin typeface="Arial Narrow" pitchFamily="34" charset="0"/>
            </a:endParaRPr>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pPr marL="0" indent="0">
              <a:buNone/>
            </a:pPr>
            <a:r>
              <a:rPr lang="en-US" dirty="0" smtClean="0"/>
              <a:t>   </a:t>
            </a:r>
            <a:r>
              <a:rPr lang="en-US" dirty="0" smtClean="0">
                <a:latin typeface="Arial Narrow" pitchFamily="34" charset="0"/>
              </a:rPr>
              <a:t>“All the teachers in the town, both female and male agreed that Victoria’s was a model school. She herself knew  her pupils one by one and was aware of their contexts.  She lived up to her responsibility as a teacher like no one else.  She was a teacher both inside and outside the school. She was a teacher to old and young alike.</a:t>
            </a:r>
          </a:p>
          <a:p>
            <a:pPr marL="0" indent="0">
              <a:buNone/>
            </a:pPr>
            <a:r>
              <a:rPr lang="en-US" dirty="0" smtClean="0">
                <a:latin typeface="Arial Narrow" pitchFamily="34" charset="0"/>
              </a:rPr>
              <a:t>Everybody knew, and it was gospel truth that Victoria is always moved by motives of humanity and not at all concerned with politics.</a:t>
            </a:r>
          </a:p>
          <a:p>
            <a:pPr marL="0" indent="0">
              <a:buNone/>
            </a:pPr>
            <a:r>
              <a:rPr lang="en-US" dirty="0" smtClean="0">
                <a:latin typeface="Arial Narrow" pitchFamily="34" charset="0"/>
              </a:rPr>
              <a:t>A colleague said, “As far as the school was concerned she gave her best. Whether they belonged to the upper crust or to the lowest rung of the social ladder, every one loved her.  </a:t>
            </a:r>
          </a:p>
          <a:p>
            <a:pPr marL="0" indent="0">
              <a:buNone/>
            </a:pPr>
            <a:endParaRPr lang="en-US" dirty="0" smtClean="0">
              <a:latin typeface="Arial Narrow" pitchFamily="34" charset="0"/>
            </a:endParaRPr>
          </a:p>
          <a:p>
            <a:pPr marL="0" indent="0">
              <a:buNone/>
            </a:pPr>
            <a:endParaRPr lang="en-US" dirty="0">
              <a:latin typeface="Arial Narrow" pitchFamily="34" charset="0"/>
            </a:endParaRPr>
          </a:p>
        </p:txBody>
      </p:sp>
    </p:spTree>
    <p:extLst>
      <p:ext uri="{BB962C8B-B14F-4D97-AF65-F5344CB8AC3E}">
        <p14:creationId xmlns:p14="http://schemas.microsoft.com/office/powerpoint/2010/main" val="290170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lgerian" pitchFamily="82" charset="0"/>
              </a:rPr>
              <a:t>hornachuelos</a:t>
            </a:r>
            <a:endParaRPr lang="en-US" dirty="0">
              <a:latin typeface="Algerian" pitchFamily="82"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sz="3600" dirty="0" smtClean="0">
                <a:latin typeface="Agency FB" pitchFamily="34" charset="0"/>
              </a:rPr>
              <a:t> </a:t>
            </a:r>
          </a:p>
          <a:p>
            <a:pPr marL="0" indent="0" algn="ctr">
              <a:buNone/>
            </a:pPr>
            <a:r>
              <a:rPr lang="en-US" sz="5400" b="1" dirty="0" smtClean="0">
                <a:solidFill>
                  <a:srgbClr val="FF0000"/>
                </a:solidFill>
                <a:latin typeface="Agency FB" pitchFamily="34" charset="0"/>
              </a:rPr>
              <a:t>Recognized her as a pioneer </a:t>
            </a:r>
          </a:p>
          <a:p>
            <a:pPr marL="0" indent="0" algn="ctr">
              <a:buNone/>
            </a:pPr>
            <a:r>
              <a:rPr lang="en-US" sz="5400" b="1" dirty="0" smtClean="0">
                <a:solidFill>
                  <a:srgbClr val="FF0000"/>
                </a:solidFill>
                <a:latin typeface="Agency FB" pitchFamily="34" charset="0"/>
              </a:rPr>
              <a:t>of women’s education, </a:t>
            </a:r>
          </a:p>
          <a:p>
            <a:pPr marL="0" indent="0" algn="ctr">
              <a:buNone/>
            </a:pPr>
            <a:r>
              <a:rPr lang="en-US" sz="5400" b="1" dirty="0" smtClean="0">
                <a:solidFill>
                  <a:srgbClr val="FF0000"/>
                </a:solidFill>
                <a:latin typeface="Agency FB" pitchFamily="34" charset="0"/>
              </a:rPr>
              <a:t>not only because of her teaching, but because of her attention</a:t>
            </a:r>
          </a:p>
          <a:p>
            <a:pPr marL="0" indent="0" algn="ctr">
              <a:buNone/>
            </a:pPr>
            <a:r>
              <a:rPr lang="en-US" sz="5400" b="1" dirty="0" smtClean="0">
                <a:solidFill>
                  <a:srgbClr val="FF0000"/>
                </a:solidFill>
                <a:latin typeface="Agency FB" pitchFamily="34" charset="0"/>
              </a:rPr>
              <a:t> to the whole person, </a:t>
            </a:r>
          </a:p>
          <a:p>
            <a:pPr marL="0" indent="0" algn="ctr">
              <a:buNone/>
            </a:pPr>
            <a:r>
              <a:rPr lang="en-US" sz="5400" b="1" dirty="0" smtClean="0">
                <a:solidFill>
                  <a:srgbClr val="FF0000"/>
                </a:solidFill>
                <a:latin typeface="Agency FB" pitchFamily="34" charset="0"/>
              </a:rPr>
              <a:t>for her holistic approach to education.</a:t>
            </a:r>
            <a:endParaRPr lang="en-US" sz="5400" b="1" dirty="0">
              <a:solidFill>
                <a:srgbClr val="FF0000"/>
              </a:solidFill>
              <a:latin typeface="Agency FB" pitchFamily="34" charset="0"/>
            </a:endParaRPr>
          </a:p>
        </p:txBody>
      </p:sp>
    </p:spTree>
    <p:extLst>
      <p:ext uri="{BB962C8B-B14F-4D97-AF65-F5344CB8AC3E}">
        <p14:creationId xmlns:p14="http://schemas.microsoft.com/office/powerpoint/2010/main" val="183308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REFERENCES:</a:t>
            </a:r>
            <a:endParaRPr lang="en-US" dirty="0">
              <a:latin typeface="Bernard MT Condensed" pitchFamily="18" charset="0"/>
            </a:endParaRPr>
          </a:p>
        </p:txBody>
      </p:sp>
      <p:sp>
        <p:nvSpPr>
          <p:cNvPr id="3" name="Content Placeholder 2"/>
          <p:cNvSpPr>
            <a:spLocks noGrp="1"/>
          </p:cNvSpPr>
          <p:nvPr>
            <p:ph idx="1"/>
          </p:nvPr>
        </p:nvSpPr>
        <p:spPr>
          <a:xfrm>
            <a:off x="457200" y="1600200"/>
            <a:ext cx="8229600" cy="5257800"/>
          </a:xfrm>
        </p:spPr>
        <p:txBody>
          <a:bodyPr/>
          <a:lstStyle/>
          <a:p>
            <a:r>
              <a:rPr lang="en-US" dirty="0" err="1" smtClean="0">
                <a:latin typeface="Agency FB" pitchFamily="34" charset="0"/>
              </a:rPr>
              <a:t>Guilles</a:t>
            </a:r>
            <a:r>
              <a:rPr lang="en-US" dirty="0" smtClean="0">
                <a:latin typeface="Agency FB" pitchFamily="34" charset="0"/>
              </a:rPr>
              <a:t>, R. (2014) Cooperative Learning Development. International Journal of Educational Psychology</a:t>
            </a:r>
          </a:p>
          <a:p>
            <a:r>
              <a:rPr lang="en-US" dirty="0" err="1" smtClean="0">
                <a:latin typeface="Agency FB" pitchFamily="34" charset="0"/>
              </a:rPr>
              <a:t>Slavin</a:t>
            </a:r>
            <a:r>
              <a:rPr lang="en-US" dirty="0" smtClean="0">
                <a:latin typeface="Agency FB" pitchFamily="34" charset="0"/>
              </a:rPr>
              <a:t>, R.E. (1995) Cooperative Learning: Theory, research, and Practice (2</a:t>
            </a:r>
            <a:r>
              <a:rPr lang="en-US" baseline="30000" dirty="0" smtClean="0">
                <a:latin typeface="Agency FB" pitchFamily="34" charset="0"/>
              </a:rPr>
              <a:t>nd</a:t>
            </a:r>
            <a:r>
              <a:rPr lang="en-US" dirty="0" smtClean="0">
                <a:latin typeface="Agency FB" pitchFamily="34" charset="0"/>
              </a:rPr>
              <a:t> edition). Boston, </a:t>
            </a:r>
            <a:r>
              <a:rPr lang="en-US" dirty="0" err="1" smtClean="0">
                <a:latin typeface="Agency FB" pitchFamily="34" charset="0"/>
              </a:rPr>
              <a:t>Allyn</a:t>
            </a:r>
            <a:r>
              <a:rPr lang="en-US" dirty="0" smtClean="0">
                <a:latin typeface="Agency FB" pitchFamily="34" charset="0"/>
              </a:rPr>
              <a:t> and Bacon</a:t>
            </a:r>
          </a:p>
          <a:p>
            <a:r>
              <a:rPr lang="en-US" dirty="0" err="1" smtClean="0">
                <a:latin typeface="Agency FB" pitchFamily="34" charset="0"/>
              </a:rPr>
              <a:t>Slavin</a:t>
            </a:r>
            <a:r>
              <a:rPr lang="en-US" dirty="0" smtClean="0">
                <a:latin typeface="Agency FB" pitchFamily="34" charset="0"/>
              </a:rPr>
              <a:t>, R.E.(2013). Classroom Applications of Cooperative Learning. In S. Graham (Ed.). APA handbook of educational psychology, Washington, D.C. American Psychological Association.</a:t>
            </a:r>
          </a:p>
          <a:p>
            <a:r>
              <a:rPr lang="en-US" dirty="0" err="1" smtClean="0">
                <a:latin typeface="Agency FB" pitchFamily="34" charset="0"/>
              </a:rPr>
              <a:t>Galino</a:t>
            </a:r>
            <a:r>
              <a:rPr lang="en-US" dirty="0" smtClean="0">
                <a:latin typeface="Agency FB" pitchFamily="34" charset="0"/>
              </a:rPr>
              <a:t>, Angeles, Ask Me A Price (Oct. 2006)</a:t>
            </a:r>
          </a:p>
          <a:p>
            <a:endParaRPr lang="en-US" dirty="0">
              <a:latin typeface="Agency FB" pitchFamily="34" charset="0"/>
            </a:endParaRPr>
          </a:p>
        </p:txBody>
      </p:sp>
    </p:spTree>
    <p:extLst>
      <p:ext uri="{BB962C8B-B14F-4D97-AF65-F5344CB8AC3E}">
        <p14:creationId xmlns:p14="http://schemas.microsoft.com/office/powerpoint/2010/main" val="3985968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4143"/>
          </a:xfrm>
          <a:solidFill>
            <a:srgbClr val="FFFF00"/>
          </a:solidFill>
        </p:spPr>
        <p:txBody>
          <a:bodyPr>
            <a:normAutofit fontScale="90000"/>
          </a:bodyPr>
          <a:lstStyle/>
          <a:p>
            <a:r>
              <a:rPr lang="en-US" sz="6000" dirty="0" smtClean="0">
                <a:solidFill>
                  <a:srgbClr val="002060"/>
                </a:solidFill>
                <a:latin typeface="Bodoni MT Poster Compressed" pitchFamily="18" charset="0"/>
              </a:rPr>
              <a:t> </a:t>
            </a:r>
            <a:r>
              <a:rPr lang="en-US" sz="7200" dirty="0" smtClean="0">
                <a:solidFill>
                  <a:srgbClr val="002060"/>
                </a:solidFill>
                <a:latin typeface="Bodoni MT Poster Compressed" pitchFamily="18" charset="0"/>
              </a:rPr>
              <a:t>THANK YOU VERY MUCH!</a:t>
            </a:r>
            <a:endParaRPr lang="en-US" sz="6000" dirty="0">
              <a:solidFill>
                <a:srgbClr val="002060"/>
              </a:solidFill>
              <a:latin typeface="Bodoni MT Poster Compressed" pitchFamily="18" charset="0"/>
            </a:endParaRPr>
          </a:p>
        </p:txBody>
      </p:sp>
      <p:sp>
        <p:nvSpPr>
          <p:cNvPr id="3" name="Content Placeholder 2"/>
          <p:cNvSpPr>
            <a:spLocks noGrp="1"/>
          </p:cNvSpPr>
          <p:nvPr>
            <p:ph idx="1"/>
          </p:nvPr>
        </p:nvSpPr>
        <p:spPr>
          <a:xfrm>
            <a:off x="0" y="1112157"/>
            <a:ext cx="9144000" cy="5981700"/>
          </a:xfrm>
          <a:blipFill>
            <a:blip r:embed="rId2"/>
            <a:tile tx="0" ty="0" sx="100000" sy="100000" flip="none" algn="tl"/>
          </a:blipFill>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US" sz="5400" dirty="0" smtClean="0">
              <a:latin typeface="Bodoni MT Poster Compressed" pitchFamily="18" charset="0"/>
            </a:endParaRPr>
          </a:p>
          <a:p>
            <a:pPr marL="0" indent="0" algn="ctr">
              <a:buNone/>
            </a:pPr>
            <a:r>
              <a:rPr lang="en-US" sz="5400" b="1" dirty="0" smtClean="0">
                <a:solidFill>
                  <a:schemeClr val="bg1"/>
                </a:solidFill>
                <a:latin typeface="Bodoni MT Poster Compressed" pitchFamily="18" charset="0"/>
              </a:rPr>
              <a:t>DAGHANG SALAMAT!</a:t>
            </a:r>
          </a:p>
          <a:p>
            <a:pPr marL="0" indent="0" algn="ctr">
              <a:buNone/>
            </a:pPr>
            <a:r>
              <a:rPr lang="en-US" sz="5400" b="1" dirty="0" smtClean="0">
                <a:solidFill>
                  <a:schemeClr val="bg1"/>
                </a:solidFill>
                <a:latin typeface="Bodoni MT Poster Compressed" pitchFamily="18" charset="0"/>
              </a:rPr>
              <a:t>MARAMING  SALAMAT!</a:t>
            </a:r>
          </a:p>
          <a:p>
            <a:pPr marL="0" indent="0" algn="ctr">
              <a:buNone/>
            </a:pPr>
            <a:endParaRPr lang="en-US" sz="5400" b="1" dirty="0" smtClean="0">
              <a:solidFill>
                <a:schemeClr val="bg1"/>
              </a:solidFill>
              <a:latin typeface="Bodoni MT Poster Compressed" pitchFamily="18" charset="0"/>
            </a:endParaRPr>
          </a:p>
          <a:p>
            <a:pPr marL="0" indent="0" algn="ctr">
              <a:buNone/>
            </a:pPr>
            <a:r>
              <a:rPr lang="en-US" sz="5400" b="1" dirty="0" smtClean="0">
                <a:solidFill>
                  <a:schemeClr val="bg1"/>
                </a:solidFill>
                <a:latin typeface="Bodoni MT Poster Compressed" pitchFamily="18" charset="0"/>
              </a:rPr>
              <a:t>May God bless you all!</a:t>
            </a:r>
            <a:endParaRPr lang="en-US" sz="5400" b="1" dirty="0">
              <a:solidFill>
                <a:schemeClr val="bg1"/>
              </a:solidFill>
              <a:latin typeface="Bodoni MT Poster Compressed"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1981200" cy="5867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086" y="1143000"/>
            <a:ext cx="2286000" cy="5918200"/>
          </a:xfrm>
          <a:prstGeom prst="rect">
            <a:avLst/>
          </a:prstGeom>
        </p:spPr>
      </p:pic>
    </p:spTree>
    <p:extLst>
      <p:ext uri="{BB962C8B-B14F-4D97-AF65-F5344CB8AC3E}">
        <p14:creationId xmlns:p14="http://schemas.microsoft.com/office/powerpoint/2010/main" val="66580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40000"/>
              <a:lumOff val="60000"/>
            </a:schemeClr>
          </a:solidFill>
          <a:scene3d>
            <a:camera prst="orthographicFront"/>
            <a:lightRig rig="threePt" dir="t"/>
          </a:scene3d>
          <a:sp3d>
            <a:bevelT prst="relaxedInset"/>
          </a:sp3d>
        </p:spPr>
        <p:txBody>
          <a:bodyPr/>
          <a:lstStyle/>
          <a:p>
            <a:r>
              <a:rPr lang="en-US" dirty="0" smtClean="0">
                <a:latin typeface="Berlin Sans FB" pitchFamily="34" charset="0"/>
              </a:rPr>
              <a:t>WHY USE IT?</a:t>
            </a:r>
            <a:endParaRPr lang="en-US" dirty="0">
              <a:latin typeface="Berlin Sans FB" pitchFamily="34" charset="0"/>
            </a:endParaRPr>
          </a:p>
        </p:txBody>
      </p:sp>
      <p:sp>
        <p:nvSpPr>
          <p:cNvPr id="3" name="Content Placeholder 2"/>
          <p:cNvSpPr>
            <a:spLocks noGrp="1"/>
          </p:cNvSpPr>
          <p:nvPr>
            <p:ph idx="1"/>
          </p:nvPr>
        </p:nvSpPr>
        <p:spPr>
          <a:xfrm>
            <a:off x="0" y="1447800"/>
            <a:ext cx="9144000" cy="5410200"/>
          </a:xfrm>
          <a:blipFill>
            <a:blip r:embed="rId2"/>
            <a:tile tx="0" ty="0" sx="100000" sy="100000" flip="none" algn="tl"/>
          </a:blipFill>
        </p:spPr>
        <p:txBody>
          <a:bodyPr>
            <a:normAutofit/>
          </a:bodyPr>
          <a:lstStyle/>
          <a:p>
            <a:pPr marL="0" indent="0" algn="ctr">
              <a:buNone/>
            </a:pPr>
            <a:r>
              <a:rPr lang="en-US" dirty="0" smtClean="0"/>
              <a:t>  </a:t>
            </a:r>
          </a:p>
          <a:p>
            <a:pPr marL="0" indent="0" algn="ctr">
              <a:buNone/>
            </a:pPr>
            <a:r>
              <a:rPr lang="en-US" dirty="0" smtClean="0">
                <a:latin typeface="Agency FB" pitchFamily="34" charset="0"/>
              </a:rPr>
              <a:t>Documented results include;</a:t>
            </a:r>
          </a:p>
          <a:p>
            <a:pPr marL="0" indent="0" algn="ctr">
              <a:buNone/>
            </a:pPr>
            <a:r>
              <a:rPr lang="en-US" dirty="0" smtClean="0">
                <a:latin typeface="Agency FB" pitchFamily="34" charset="0"/>
              </a:rPr>
              <a:t>-  Improved  academic achievement, </a:t>
            </a:r>
          </a:p>
          <a:p>
            <a:pPr marL="0" indent="0" algn="ctr">
              <a:buNone/>
            </a:pPr>
            <a:r>
              <a:rPr lang="en-US" dirty="0">
                <a:latin typeface="Agency FB" pitchFamily="34" charset="0"/>
              </a:rPr>
              <a:t>  </a:t>
            </a:r>
            <a:r>
              <a:rPr lang="en-US" dirty="0" smtClean="0">
                <a:latin typeface="Agency FB" pitchFamily="34" charset="0"/>
              </a:rPr>
              <a:t>- Improved behavior and attendance,</a:t>
            </a:r>
          </a:p>
          <a:p>
            <a:pPr marL="0" indent="0" algn="ctr">
              <a:buNone/>
            </a:pPr>
            <a:r>
              <a:rPr lang="en-US" dirty="0" smtClean="0">
                <a:latin typeface="Agency FB" pitchFamily="34" charset="0"/>
              </a:rPr>
              <a:t>         - Increased self-confidence &amp; motivation,</a:t>
            </a:r>
          </a:p>
          <a:p>
            <a:pPr marL="0" indent="0" algn="ctr">
              <a:buNone/>
            </a:pPr>
            <a:r>
              <a:rPr lang="en-US" dirty="0" smtClean="0">
                <a:latin typeface="Agency FB" pitchFamily="34" charset="0"/>
              </a:rPr>
              <a:t>          - Increased liking of school &amp; classmates.</a:t>
            </a:r>
          </a:p>
          <a:p>
            <a:pPr marL="0" indent="0" algn="ctr">
              <a:buNone/>
            </a:pPr>
            <a:endParaRPr lang="en-US" dirty="0" smtClean="0">
              <a:latin typeface="Agency FB" pitchFamily="34" charset="0"/>
            </a:endParaRPr>
          </a:p>
          <a:p>
            <a:pPr marL="0" indent="0" algn="ctr">
              <a:buNone/>
            </a:pPr>
            <a:r>
              <a:rPr lang="en-US" dirty="0" smtClean="0">
                <a:latin typeface="Agency FB" pitchFamily="34" charset="0"/>
              </a:rPr>
              <a:t>IT IS ALSO EASY TO IMPLEMENT &amp; UNEXPENSIVE! </a:t>
            </a:r>
          </a:p>
          <a:p>
            <a:pPr marL="0" indent="0">
              <a:buNone/>
            </a:pPr>
            <a:endParaRPr lang="en-US" dirty="0"/>
          </a:p>
        </p:txBody>
      </p:sp>
    </p:spTree>
    <p:extLst>
      <p:ext uri="{BB962C8B-B14F-4D97-AF65-F5344CB8AC3E}">
        <p14:creationId xmlns:p14="http://schemas.microsoft.com/office/powerpoint/2010/main" val="514166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6">
              <a:lumMod val="60000"/>
              <a:lumOff val="40000"/>
            </a:schemeClr>
          </a:solidFill>
        </p:spPr>
        <p:txBody>
          <a:bodyPr>
            <a:normAutofit/>
          </a:bodyPr>
          <a:lstStyle/>
          <a:p>
            <a:r>
              <a:rPr lang="en-US" dirty="0" smtClean="0">
                <a:latin typeface="Bauhaus 93" pitchFamily="82" charset="0"/>
              </a:rPr>
              <a:t>REASONS FOR ITS IMPLEMENTATION</a:t>
            </a:r>
            <a:endParaRPr lang="en-US" dirty="0">
              <a:latin typeface="Bauhaus 93" pitchFamily="82" charset="0"/>
            </a:endParaRPr>
          </a:p>
        </p:txBody>
      </p:sp>
      <p:sp>
        <p:nvSpPr>
          <p:cNvPr id="3" name="Content Placeholder 2"/>
          <p:cNvSpPr>
            <a:spLocks noGrp="1"/>
          </p:cNvSpPr>
          <p:nvPr>
            <p:ph idx="1"/>
          </p:nvPr>
        </p:nvSpPr>
        <p:spPr>
          <a:xfrm>
            <a:off x="0" y="1447800"/>
            <a:ext cx="9144000" cy="5410200"/>
          </a:xfrm>
          <a:blipFill>
            <a:blip r:embed="rId2"/>
            <a:tile tx="0" ty="0" sx="100000" sy="100000" flip="none" algn="tl"/>
          </a:blipFill>
        </p:spPr>
        <p:txBody>
          <a:bodyPr/>
          <a:lstStyle/>
          <a:p>
            <a:pPr marL="0" indent="0" algn="ctr">
              <a:buNone/>
            </a:pPr>
            <a:r>
              <a:rPr lang="en-US" sz="4400" dirty="0" smtClean="0">
                <a:latin typeface="Agency FB" pitchFamily="34" charset="0"/>
              </a:rPr>
              <a:t>By implementing CL methods </a:t>
            </a:r>
          </a:p>
          <a:p>
            <a:pPr marL="0" indent="0" algn="ctr">
              <a:buNone/>
            </a:pPr>
            <a:r>
              <a:rPr lang="en-US" dirty="0">
                <a:latin typeface="Agency FB" pitchFamily="34" charset="0"/>
              </a:rPr>
              <a:t> </a:t>
            </a:r>
            <a:r>
              <a:rPr lang="en-US" dirty="0" smtClean="0">
                <a:latin typeface="Agency FB" pitchFamily="34" charset="0"/>
              </a:rPr>
              <a:t>1. </a:t>
            </a:r>
            <a:r>
              <a:rPr lang="en-US" sz="4000" dirty="0" smtClean="0">
                <a:latin typeface="Agency FB" pitchFamily="34" charset="0"/>
              </a:rPr>
              <a:t>One stimulates social skills such as:</a:t>
            </a:r>
          </a:p>
          <a:p>
            <a:pPr marL="0" indent="0" algn="ctr">
              <a:buNone/>
            </a:pPr>
            <a:r>
              <a:rPr lang="en-US" sz="4000" dirty="0">
                <a:latin typeface="Agency FB" pitchFamily="34" charset="0"/>
              </a:rPr>
              <a:t>	</a:t>
            </a:r>
            <a:r>
              <a:rPr lang="en-US" sz="4000" dirty="0" smtClean="0">
                <a:latin typeface="Agency FB" pitchFamily="34" charset="0"/>
              </a:rPr>
              <a:t>- collaborating</a:t>
            </a:r>
          </a:p>
          <a:p>
            <a:pPr marL="0" indent="0" algn="ctr">
              <a:buNone/>
            </a:pPr>
            <a:r>
              <a:rPr lang="en-US" sz="4000" dirty="0">
                <a:latin typeface="Agency FB" pitchFamily="34" charset="0"/>
              </a:rPr>
              <a:t>	</a:t>
            </a:r>
            <a:r>
              <a:rPr lang="en-US" sz="4000" dirty="0" smtClean="0">
                <a:latin typeface="Agency FB" pitchFamily="34" charset="0"/>
              </a:rPr>
              <a:t>  - communicating</a:t>
            </a:r>
          </a:p>
          <a:p>
            <a:pPr marL="0" indent="0">
              <a:buNone/>
            </a:pPr>
            <a:r>
              <a:rPr lang="en-US" sz="4000" dirty="0">
                <a:latin typeface="Agency FB" pitchFamily="34" charset="0"/>
              </a:rPr>
              <a:t>	</a:t>
            </a:r>
            <a:r>
              <a:rPr lang="en-US" sz="4000" dirty="0" smtClean="0">
                <a:latin typeface="Agency FB" pitchFamily="34" charset="0"/>
              </a:rPr>
              <a:t>                            - taking responsibility</a:t>
            </a:r>
          </a:p>
          <a:p>
            <a:pPr marL="0" indent="0">
              <a:buNone/>
            </a:pPr>
            <a:r>
              <a:rPr lang="en-US" sz="4000" dirty="0">
                <a:latin typeface="Agency FB" pitchFamily="34" charset="0"/>
              </a:rPr>
              <a:t> </a:t>
            </a:r>
            <a:r>
              <a:rPr lang="en-US" sz="4000" dirty="0" smtClean="0">
                <a:latin typeface="Agency FB" pitchFamily="34" charset="0"/>
              </a:rPr>
              <a:t>              2. It is an effective way </a:t>
            </a:r>
          </a:p>
          <a:p>
            <a:pPr marL="0" indent="0">
              <a:buNone/>
            </a:pPr>
            <a:r>
              <a:rPr lang="en-US" sz="4000" dirty="0">
                <a:latin typeface="Agency FB" pitchFamily="34" charset="0"/>
              </a:rPr>
              <a:t> </a:t>
            </a:r>
            <a:r>
              <a:rPr lang="en-US" sz="4000" dirty="0" smtClean="0">
                <a:latin typeface="Agency FB" pitchFamily="34" charset="0"/>
              </a:rPr>
              <a:t>                 of reaching cognitive goals.</a:t>
            </a:r>
            <a:endParaRPr lang="en-US" sz="4000" dirty="0">
              <a:latin typeface="Agency FB" pitchFamily="34" charset="0"/>
            </a:endParaRPr>
          </a:p>
        </p:txBody>
      </p:sp>
    </p:spTree>
    <p:extLst>
      <p:ext uri="{BB962C8B-B14F-4D97-AF65-F5344CB8AC3E}">
        <p14:creationId xmlns:p14="http://schemas.microsoft.com/office/powerpoint/2010/main" val="124792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41763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latin typeface="Bauhaus 93" pitchFamily="82" charset="0"/>
              </a:rPr>
              <a:t>LEARNING IN SCHOOLS IS AIMED AT:</a:t>
            </a:r>
            <a:endParaRPr lang="en-US" dirty="0">
              <a:latin typeface="Bauhaus 93" pitchFamily="82" charset="0"/>
            </a:endParaRPr>
          </a:p>
        </p:txBody>
      </p:sp>
      <p:sp>
        <p:nvSpPr>
          <p:cNvPr id="3" name="Content Placeholder 2"/>
          <p:cNvSpPr>
            <a:spLocks noGrp="1"/>
          </p:cNvSpPr>
          <p:nvPr>
            <p:ph idx="1"/>
          </p:nvPr>
        </p:nvSpPr>
        <p:spPr>
          <a:xfrm>
            <a:off x="0" y="1447800"/>
            <a:ext cx="9144000" cy="6096000"/>
          </a:xfrm>
          <a:solidFill>
            <a:schemeClr val="accent3">
              <a:lumMod val="40000"/>
              <a:lumOff val="60000"/>
            </a:schemeClr>
          </a:solidFill>
        </p:spPr>
        <p:txBody>
          <a:bodyPr>
            <a:normAutofit fontScale="92500"/>
          </a:bodyPr>
          <a:lstStyle/>
          <a:p>
            <a:r>
              <a:rPr lang="en-US" dirty="0" smtClean="0">
                <a:latin typeface="Agency FB" pitchFamily="34" charset="0"/>
              </a:rPr>
              <a:t>The development of skills (motor skills, using instruments such as computers, reading, writing, communicating, collaborating,</a:t>
            </a:r>
          </a:p>
          <a:p>
            <a:pPr marL="0" indent="0">
              <a:buNone/>
            </a:pPr>
            <a:r>
              <a:rPr lang="en-US" dirty="0">
                <a:latin typeface="Agency FB" pitchFamily="34" charset="0"/>
              </a:rPr>
              <a:t> </a:t>
            </a:r>
            <a:r>
              <a:rPr lang="en-US" dirty="0" smtClean="0">
                <a:latin typeface="Agency FB" pitchFamily="34" charset="0"/>
              </a:rPr>
              <a:t>                         reflecting etc.)</a:t>
            </a:r>
          </a:p>
          <a:p>
            <a:r>
              <a:rPr lang="en-US" dirty="0" smtClean="0">
                <a:latin typeface="Agency FB" pitchFamily="34" charset="0"/>
              </a:rPr>
              <a:t>Acquiring information (factual knowledge, knowledge of procedures</a:t>
            </a:r>
          </a:p>
          <a:p>
            <a:pPr marL="0" indent="0">
              <a:buNone/>
            </a:pPr>
            <a:r>
              <a:rPr lang="en-US" dirty="0">
                <a:latin typeface="Agency FB" pitchFamily="34" charset="0"/>
              </a:rPr>
              <a:t> </a:t>
            </a:r>
            <a:r>
              <a:rPr lang="en-US" dirty="0" smtClean="0">
                <a:latin typeface="Agency FB" pitchFamily="34" charset="0"/>
              </a:rPr>
              <a:t>                         and strategies, etc.)</a:t>
            </a:r>
          </a:p>
          <a:p>
            <a:r>
              <a:rPr lang="en-US" dirty="0" smtClean="0">
                <a:latin typeface="Agency FB" pitchFamily="34" charset="0"/>
              </a:rPr>
              <a:t>The acquisition of understanding (we can speak of understanding when students are able to apply new knowledge to new situations and connect such knowledge to previously gained knowledge.</a:t>
            </a:r>
          </a:p>
          <a:p>
            <a:r>
              <a:rPr lang="en-US" dirty="0" smtClean="0">
                <a:latin typeface="Agency FB" pitchFamily="34" charset="0"/>
              </a:rPr>
              <a:t>The development of attitudes ( we speak of  attitudes when one’s view of an object or situation predisposes that student to act in a certain way, for instance leading him/her to take initiative and responsibility.</a:t>
            </a:r>
            <a:endParaRPr lang="en-US" dirty="0">
              <a:latin typeface="Agency FB" pitchFamily="34" charset="0"/>
            </a:endParaRPr>
          </a:p>
        </p:txBody>
      </p:sp>
    </p:spTree>
    <p:extLst>
      <p:ext uri="{BB962C8B-B14F-4D97-AF65-F5344CB8AC3E}">
        <p14:creationId xmlns:p14="http://schemas.microsoft.com/office/powerpoint/2010/main" val="3278798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latin typeface="Bauhaus 93" pitchFamily="82" charset="0"/>
              </a:rPr>
              <a:t>	WHAT ACTIVITIES </a:t>
            </a:r>
            <a:br>
              <a:rPr lang="en-US" dirty="0" smtClean="0">
                <a:latin typeface="Bauhaus 93" pitchFamily="82" charset="0"/>
              </a:rPr>
            </a:br>
            <a:r>
              <a:rPr lang="en-US" dirty="0" smtClean="0">
                <a:latin typeface="Bauhaus 93" pitchFamily="82" charset="0"/>
              </a:rPr>
              <a:t>CAN BRING ABOUT LEARNING</a:t>
            </a:r>
            <a:endParaRPr lang="en-US" dirty="0">
              <a:latin typeface="Bauhaus 93" pitchFamily="82" charset="0"/>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latin typeface="Agency FB" pitchFamily="34" charset="0"/>
              </a:rPr>
              <a:t>Remember: in giving activities to the students, they must always reach a certain goal.</a:t>
            </a:r>
          </a:p>
          <a:p>
            <a:pPr marL="0" indent="0">
              <a:buNone/>
            </a:pPr>
            <a:r>
              <a:rPr lang="en-US" dirty="0" smtClean="0">
                <a:latin typeface="Agency FB" pitchFamily="34" charset="0"/>
              </a:rPr>
              <a:t>Examples:  Students learn a certain skill quicker if they are </a:t>
            </a:r>
            <a:r>
              <a:rPr lang="en-US" dirty="0" smtClean="0">
                <a:solidFill>
                  <a:srgbClr val="FF0000"/>
                </a:solidFill>
                <a:latin typeface="Agency FB" pitchFamily="34" charset="0"/>
              </a:rPr>
              <a:t>learned through doing, </a:t>
            </a:r>
            <a:r>
              <a:rPr lang="en-US" dirty="0" smtClean="0">
                <a:latin typeface="Agency FB" pitchFamily="34" charset="0"/>
              </a:rPr>
              <a:t>rather than through listening to a lecture or through reading.</a:t>
            </a:r>
          </a:p>
          <a:p>
            <a:pPr marL="0" indent="0">
              <a:buNone/>
            </a:pPr>
            <a:r>
              <a:rPr lang="en-US" dirty="0" smtClean="0">
                <a:latin typeface="Agency FB" pitchFamily="34" charset="0"/>
              </a:rPr>
              <a:t>Intellectual; skills such as cooperation, communication and learning are most effectively gained by </a:t>
            </a:r>
            <a:r>
              <a:rPr lang="en-US" dirty="0" smtClean="0">
                <a:solidFill>
                  <a:srgbClr val="FF0000"/>
                </a:solidFill>
                <a:latin typeface="Agency FB" pitchFamily="34" charset="0"/>
              </a:rPr>
              <a:t>doing. </a:t>
            </a:r>
            <a:endParaRPr lang="en-US" dirty="0">
              <a:solidFill>
                <a:srgbClr val="FF0000"/>
              </a:solidFill>
              <a:latin typeface="Agency FB" pitchFamily="34" charset="0"/>
            </a:endParaRPr>
          </a:p>
        </p:txBody>
      </p:sp>
      <p:pic>
        <p:nvPicPr>
          <p:cNvPr id="1026" name="Picture 2" descr="C:\Users\Carmen Sayo\Pictures\mem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rmen Sayo\AppData\Local\Microsoft\Windows\Temporary Internet Files\Content.IE5\L1U4MZVZ\14342-illustration-of-a-book-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300" y="4800600"/>
            <a:ext cx="1600200" cy="226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34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7715"/>
            <a:ext cx="8699499" cy="1714115"/>
          </a:xfrm>
        </p:spPr>
        <p:txBody>
          <a:bodyPr>
            <a:noAutofit/>
          </a:bodyPr>
          <a:lstStyle/>
          <a:p>
            <a:r>
              <a:rPr lang="en-US" sz="3200" dirty="0" smtClean="0">
                <a:latin typeface="Bauhaus 93" pitchFamily="82" charset="0"/>
              </a:rPr>
              <a:t>         LEARNING ACTIVITIES </a:t>
            </a:r>
            <a:br>
              <a:rPr lang="en-US" sz="3200" dirty="0" smtClean="0">
                <a:latin typeface="Bauhaus 93" pitchFamily="82" charset="0"/>
              </a:rPr>
            </a:br>
            <a:r>
              <a:rPr lang="en-US" sz="3200" dirty="0" smtClean="0">
                <a:latin typeface="Bauhaus 93" pitchFamily="82" charset="0"/>
              </a:rPr>
              <a:t>            THAT LEAD TO UNDERSTANDING</a:t>
            </a:r>
            <a:endParaRPr lang="en-US" sz="3200" dirty="0">
              <a:latin typeface="Bauhaus 93" pitchFamily="82" charset="0"/>
            </a:endParaRPr>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smtClean="0"/>
              <a:t>	</a:t>
            </a:r>
            <a:r>
              <a:rPr lang="en-US" sz="3900" dirty="0" smtClean="0"/>
              <a:t>LISTENING		READING     </a:t>
            </a:r>
          </a:p>
          <a:p>
            <a:pPr marL="0" indent="0">
              <a:buNone/>
            </a:pPr>
            <a:r>
              <a:rPr lang="en-US" sz="3900" dirty="0" smtClean="0"/>
              <a:t>		OBSERVING      DISCUSSING</a:t>
            </a:r>
          </a:p>
          <a:p>
            <a:pPr marL="0" indent="0" algn="ctr">
              <a:buNone/>
            </a:pPr>
            <a:r>
              <a:rPr lang="en-US" sz="3900" dirty="0"/>
              <a:t> </a:t>
            </a:r>
            <a:r>
              <a:rPr lang="en-US" sz="3900" dirty="0" smtClean="0"/>
              <a:t>    EXPERIMENTING (ALONE OR TOGETHER)</a:t>
            </a:r>
          </a:p>
          <a:p>
            <a:pPr marL="0" indent="0" algn="ctr">
              <a:buNone/>
            </a:pPr>
            <a:r>
              <a:rPr lang="en-US" sz="3900" dirty="0" smtClean="0"/>
              <a:t>PREPARING AND EXECUTING </a:t>
            </a:r>
          </a:p>
          <a:p>
            <a:pPr marL="0" indent="0" algn="ctr">
              <a:buNone/>
            </a:pPr>
            <a:r>
              <a:rPr lang="en-US" sz="3900" dirty="0" smtClean="0"/>
              <a:t>A PRESENTATION</a:t>
            </a:r>
          </a:p>
          <a:p>
            <a:pPr marL="0" indent="0" algn="ctr">
              <a:buNone/>
            </a:pPr>
            <a:r>
              <a:rPr lang="en-US" sz="4000" b="1" dirty="0" smtClean="0">
                <a:solidFill>
                  <a:srgbClr val="FF0000"/>
                </a:solidFill>
              </a:rPr>
              <a:t>INTERACTION FACILITATES LEARNING</a:t>
            </a:r>
            <a:r>
              <a:rPr lang="en-US" sz="4000" dirty="0" smtClean="0">
                <a:solidFill>
                  <a:srgbClr val="FF0000"/>
                </a:solidFill>
              </a:rPr>
              <a:t>!</a:t>
            </a:r>
            <a:endParaRPr lang="en-US" sz="4000" dirty="0">
              <a:solidFill>
                <a:srgbClr val="FF0000"/>
              </a:solidFill>
            </a:endParaRPr>
          </a:p>
        </p:txBody>
      </p:sp>
      <p:pic>
        <p:nvPicPr>
          <p:cNvPr id="2051" name="Picture 3" descr="C:\Users\Carmen Sayo\AppData\Local\Microsoft\Windows\Temporary Internet Files\Content.IE5\L1U4MZVZ\medium-reading-man-with-glasses-66.6-1177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682"/>
            <a:ext cx="1447800" cy="1367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armen Sayo\AppData\Local\Microsoft\Windows\Temporary Internet Files\Content.IE5\R2KH0Q5I\stock-vector-illustration-of-a-girl-with-one-hand-placed-near-her-ear-as-if-listening-to-something-12387233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200400"/>
            <a:ext cx="10668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25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auhaus 93" pitchFamily="82" charset="0"/>
              </a:rPr>
              <a:t>GROUP WORK </a:t>
            </a:r>
            <a:br>
              <a:rPr lang="en-US" dirty="0" smtClean="0">
                <a:latin typeface="Bauhaus 93" pitchFamily="82" charset="0"/>
              </a:rPr>
            </a:br>
            <a:r>
              <a:rPr lang="en-US" dirty="0" smtClean="0">
                <a:latin typeface="Bauhaus 93" pitchFamily="82" charset="0"/>
              </a:rPr>
              <a:t>(8 in a group)</a:t>
            </a:r>
            <a:endParaRPr lang="en-US" dirty="0">
              <a:latin typeface="Bauhaus 93" pitchFamily="82"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gency FB" pitchFamily="34" charset="0"/>
              </a:rPr>
              <a:t>Think of an activity that involves</a:t>
            </a:r>
          </a:p>
          <a:p>
            <a:pPr marL="0" indent="0">
              <a:buNone/>
            </a:pPr>
            <a:r>
              <a:rPr lang="en-US" sz="4000" dirty="0" smtClean="0">
                <a:latin typeface="Agency FB" pitchFamily="34" charset="0"/>
              </a:rPr>
              <a:t>		1. Observing</a:t>
            </a:r>
          </a:p>
          <a:p>
            <a:pPr marL="0" indent="0" algn="ctr">
              <a:buNone/>
            </a:pPr>
            <a:r>
              <a:rPr lang="en-US" sz="4000" dirty="0" smtClean="0">
                <a:latin typeface="Agency FB" pitchFamily="34" charset="0"/>
              </a:rPr>
              <a:t>or</a:t>
            </a:r>
          </a:p>
          <a:p>
            <a:pPr marL="0" indent="0">
              <a:buNone/>
            </a:pPr>
            <a:r>
              <a:rPr lang="en-US" sz="4000" dirty="0">
                <a:latin typeface="Agency FB" pitchFamily="34" charset="0"/>
              </a:rPr>
              <a:t>	</a:t>
            </a:r>
            <a:r>
              <a:rPr lang="en-US" sz="4000" dirty="0" smtClean="0">
                <a:latin typeface="Agency FB" pitchFamily="34" charset="0"/>
              </a:rPr>
              <a:t>	2  Preparing  for a presentation</a:t>
            </a:r>
          </a:p>
          <a:p>
            <a:pPr marL="0" indent="0">
              <a:buNone/>
            </a:pPr>
            <a:r>
              <a:rPr lang="en-US" sz="4000" dirty="0">
                <a:latin typeface="Agency FB" pitchFamily="34" charset="0"/>
              </a:rPr>
              <a:t>	</a:t>
            </a:r>
            <a:r>
              <a:rPr lang="en-US" sz="4000" dirty="0" smtClean="0">
                <a:latin typeface="Agency FB" pitchFamily="34" charset="0"/>
              </a:rPr>
              <a:t>                 Specify grade level</a:t>
            </a:r>
            <a:endParaRPr lang="en-US" sz="4000" dirty="0">
              <a:latin typeface="Agency FB" pitchFamily="34" charset="0"/>
            </a:endParaRPr>
          </a:p>
        </p:txBody>
      </p:sp>
      <p:pic>
        <p:nvPicPr>
          <p:cNvPr id="3074" name="Picture 2" descr="C:\Users\Carmen Sayo\AppData\Local\Microsoft\Windows\Temporary Internet Files\Content.IE5\ZX8ES8ZV\lgi01a2014041115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16" y="3886200"/>
            <a:ext cx="2005083"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men Sayo\AppData\Local\Microsoft\Windows\Temporary Internet Files\Content.IE5\R2KH0Q5I\group-of-children-posing-for-photograph-13334-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35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1">
              <a:lumMod val="60000"/>
              <a:lumOff val="40000"/>
            </a:schemeClr>
          </a:solidFill>
        </p:spPr>
        <p:txBody>
          <a:bodyPr>
            <a:normAutofit/>
          </a:bodyPr>
          <a:lstStyle/>
          <a:p>
            <a:r>
              <a:rPr lang="en-US" sz="5400" b="1" dirty="0" smtClean="0">
                <a:latin typeface="Agency FB" pitchFamily="34" charset="0"/>
              </a:rPr>
              <a:t>CL’ S </a:t>
            </a:r>
            <a:r>
              <a:rPr lang="en-US" sz="5400" b="1" dirty="0">
                <a:latin typeface="Agency FB" pitchFamily="34" charset="0"/>
              </a:rPr>
              <a:t>I</a:t>
            </a:r>
            <a:r>
              <a:rPr lang="en-US" sz="5400" b="1" dirty="0" smtClean="0">
                <a:latin typeface="Agency FB" pitchFamily="34" charset="0"/>
              </a:rPr>
              <a:t>MPORTANT ASPECT</a:t>
            </a:r>
            <a:endParaRPr lang="en-US" sz="5400" b="1" dirty="0">
              <a:latin typeface="Agency FB" pitchFamily="34" charset="0"/>
            </a:endParaRPr>
          </a:p>
        </p:txBody>
      </p:sp>
      <p:sp>
        <p:nvSpPr>
          <p:cNvPr id="3" name="Content Placeholder 2"/>
          <p:cNvSpPr>
            <a:spLocks noGrp="1"/>
          </p:cNvSpPr>
          <p:nvPr>
            <p:ph idx="1"/>
          </p:nvPr>
        </p:nvSpPr>
        <p:spPr>
          <a:xfrm>
            <a:off x="0" y="1447800"/>
            <a:ext cx="9144000" cy="5334000"/>
          </a:xfrm>
          <a:blipFill>
            <a:blip r:embed="rId2"/>
            <a:tile tx="0" ty="0" sx="100000" sy="100000" flip="none" algn="tl"/>
          </a:blipFill>
          <a:ln w="76200">
            <a:solidFill>
              <a:srgbClr val="0070C0"/>
            </a:solidFill>
          </a:ln>
        </p:spPr>
        <p:txBody>
          <a:bodyPr>
            <a:noAutofit/>
          </a:bodyPr>
          <a:lstStyle/>
          <a:p>
            <a:pPr marL="0" indent="0" algn="ctr">
              <a:buNone/>
            </a:pPr>
            <a:r>
              <a:rPr lang="en-US" sz="4800" b="1" dirty="0" smtClean="0">
                <a:latin typeface="Agency FB" pitchFamily="34" charset="0"/>
              </a:rPr>
              <a:t> GROUP WORK  CANNOT BE CONSIDERED CL</a:t>
            </a:r>
          </a:p>
          <a:p>
            <a:pPr marL="0" indent="0" algn="ctr">
              <a:buNone/>
            </a:pPr>
            <a:r>
              <a:rPr lang="en-US" sz="4800" b="1" dirty="0" smtClean="0">
                <a:latin typeface="Agency FB" pitchFamily="34" charset="0"/>
              </a:rPr>
              <a:t>UNLESS IT IS ORGANIZED  </a:t>
            </a:r>
          </a:p>
          <a:p>
            <a:pPr marL="0" indent="0" algn="ctr">
              <a:buNone/>
            </a:pPr>
            <a:r>
              <a:rPr lang="en-US" sz="4800" b="1" dirty="0" smtClean="0">
                <a:latin typeface="Agency FB" pitchFamily="34" charset="0"/>
              </a:rPr>
              <a:t>IN SUCH A WAY</a:t>
            </a:r>
          </a:p>
          <a:p>
            <a:pPr marL="0" indent="0" algn="ctr">
              <a:buNone/>
            </a:pPr>
            <a:r>
              <a:rPr lang="en-US" sz="4800" b="1" dirty="0" smtClean="0">
                <a:latin typeface="Agency FB" pitchFamily="34" charset="0"/>
              </a:rPr>
              <a:t>THAT STUDENTS PARTICIPATE </a:t>
            </a:r>
          </a:p>
          <a:p>
            <a:pPr marL="0" indent="0" algn="ctr">
              <a:buNone/>
            </a:pPr>
            <a:r>
              <a:rPr lang="en-US" sz="4800" b="1" dirty="0" smtClean="0">
                <a:latin typeface="Agency FB" pitchFamily="34" charset="0"/>
              </a:rPr>
              <a:t>IN THE INTERACTION</a:t>
            </a:r>
            <a:endParaRPr lang="en-US" sz="4800" b="1" dirty="0">
              <a:latin typeface="Agency FB" pitchFamily="34" charset="0"/>
            </a:endParaRPr>
          </a:p>
        </p:txBody>
      </p:sp>
    </p:spTree>
    <p:extLst>
      <p:ext uri="{BB962C8B-B14F-4D97-AF65-F5344CB8AC3E}">
        <p14:creationId xmlns:p14="http://schemas.microsoft.com/office/powerpoint/2010/main" val="2636345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1132</Words>
  <Application>Microsoft Office PowerPoint</Application>
  <PresentationFormat>Presentación en pantalla (4:3)</PresentationFormat>
  <Paragraphs>160</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Office Theme</vt:lpstr>
      <vt:lpstr>COOPERATIVE LEARNING</vt:lpstr>
      <vt:lpstr>WHAT IS IT!</vt:lpstr>
      <vt:lpstr>WHY USE IT?</vt:lpstr>
      <vt:lpstr>REASONS FOR ITS IMPLEMENTATION</vt:lpstr>
      <vt:lpstr>LEARNING IN SCHOOLS IS AIMED AT:</vt:lpstr>
      <vt:lpstr> WHAT ACTIVITIES  CAN BRING ABOUT LEARNING</vt:lpstr>
      <vt:lpstr>         LEARNING ACTIVITIES              THAT LEAD TO UNDERSTANDING</vt:lpstr>
      <vt:lpstr>GROUP WORK  (8 in a group)</vt:lpstr>
      <vt:lpstr>CL’ S IMPORTANT ASPECT</vt:lpstr>
      <vt:lpstr>Participation in an interaction…</vt:lpstr>
      <vt:lpstr>ORGANIZATION</vt:lpstr>
      <vt:lpstr>content</vt:lpstr>
      <vt:lpstr>                    FORM INTERDEPENDENT TEAMS</vt:lpstr>
      <vt:lpstr>SET GOALS</vt:lpstr>
      <vt:lpstr>ENSURE  INDIVIDUAL ACCOUNTABILITY</vt:lpstr>
      <vt:lpstr>HOW CAN TEACHERS  ENSURE IA?</vt:lpstr>
      <vt:lpstr>WATCHING A TRANSFORMATION</vt:lpstr>
      <vt:lpstr>CL’S EFFECTIVENESS ON A RANGE OF OUTCOMES</vt:lpstr>
      <vt:lpstr>BLESSED VICTORIA DIEZ</vt:lpstr>
      <vt:lpstr>ACCORDING TO HER COLLEAGUES, FRIENDS, SUPERIORS</vt:lpstr>
      <vt:lpstr>hornachuelos</vt:lpstr>
      <vt:lpstr>REFERENCES:</vt:lpstr>
      <vt:lpstr> THANK YOU VERY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LEARNING</dc:title>
  <dc:creator>Carmen Sayo</dc:creator>
  <cp:lastModifiedBy>Windows User</cp:lastModifiedBy>
  <cp:revision>46</cp:revision>
  <dcterms:created xsi:type="dcterms:W3CDTF">2017-06-22T10:35:50Z</dcterms:created>
  <dcterms:modified xsi:type="dcterms:W3CDTF">2018-10-09T09:54:29Z</dcterms:modified>
</cp:coreProperties>
</file>